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9" r:id="rId1"/>
    <p:sldMasterId id="2147483753" r:id="rId2"/>
  </p:sldMasterIdLst>
  <p:notesMasterIdLst>
    <p:notesMasterId r:id="rId27"/>
  </p:notesMasterIdLst>
  <p:sldIdLst>
    <p:sldId id="256" r:id="rId3"/>
    <p:sldId id="324" r:id="rId4"/>
    <p:sldId id="319" r:id="rId5"/>
    <p:sldId id="258" r:id="rId6"/>
    <p:sldId id="274" r:id="rId7"/>
    <p:sldId id="265" r:id="rId8"/>
    <p:sldId id="266" r:id="rId9"/>
    <p:sldId id="268" r:id="rId10"/>
    <p:sldId id="326" r:id="rId11"/>
    <p:sldId id="269" r:id="rId12"/>
    <p:sldId id="272" r:id="rId13"/>
    <p:sldId id="323" r:id="rId14"/>
    <p:sldId id="277" r:id="rId15"/>
    <p:sldId id="281" r:id="rId16"/>
    <p:sldId id="320" r:id="rId17"/>
    <p:sldId id="328" r:id="rId18"/>
    <p:sldId id="329" r:id="rId19"/>
    <p:sldId id="290" r:id="rId20"/>
    <p:sldId id="279" r:id="rId21"/>
    <p:sldId id="278" r:id="rId22"/>
    <p:sldId id="322" r:id="rId23"/>
    <p:sldId id="293" r:id="rId24"/>
    <p:sldId id="327" r:id="rId25"/>
    <p:sldId id="33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67"/>
    <p:restoredTop sz="86436"/>
  </p:normalViewPr>
  <p:slideViewPr>
    <p:cSldViewPr snapToGrid="0" snapToObjects="1">
      <p:cViewPr varScale="1">
        <p:scale>
          <a:sx n="63" d="100"/>
          <a:sy n="63" d="100"/>
        </p:scale>
        <p:origin x="-528" y="-114"/>
      </p:cViewPr>
      <p:guideLst>
        <p:guide orient="horz" pos="2160"/>
        <p:guide pos="3840"/>
      </p:guideLst>
    </p:cSldViewPr>
  </p:slideViewPr>
  <p:outlineViewPr>
    <p:cViewPr>
      <p:scale>
        <a:sx n="33" d="100"/>
        <a:sy n="33" d="100"/>
      </p:scale>
      <p:origin x="0" y="-10088"/>
    </p:cViewPr>
  </p:outlineViewPr>
  <p:notesTextViewPr>
    <p:cViewPr>
      <p:scale>
        <a:sx n="1" d="1"/>
        <a:sy n="1" d="1"/>
      </p:scale>
      <p:origin x="0" y="0"/>
    </p:cViewPr>
  </p:notesTextViewPr>
  <p:sorterViewPr>
    <p:cViewPr>
      <p:scale>
        <a:sx n="66" d="100"/>
        <a:sy n="66" d="100"/>
      </p:scale>
      <p:origin x="0" y="133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42D0C6-1E16-426D-904D-2023DCC63DD4}" type="doc">
      <dgm:prSet loTypeId="urn:microsoft.com/office/officeart/2005/8/layout/pList2#1" loCatId="list" qsTypeId="urn:microsoft.com/office/officeart/2005/8/quickstyle/simple1" qsCatId="simple" csTypeId="urn:microsoft.com/office/officeart/2005/8/colors/accent1_1" csCatId="accent1" phldr="1"/>
      <dgm:spPr/>
    </dgm:pt>
    <dgm:pt modelId="{7B7F696E-D5E6-4561-B9B6-37D5F9A2D71F}">
      <dgm:prSet phldrT="[Text]"/>
      <dgm:spPr>
        <a:solidFill>
          <a:schemeClr val="accent2">
            <a:lumMod val="60000"/>
            <a:lumOff val="40000"/>
          </a:schemeClr>
        </a:solidFill>
        <a:ln>
          <a:solidFill>
            <a:srgbClr val="FF0000"/>
          </a:solidFill>
        </a:ln>
      </dgm:spPr>
      <dgm:t>
        <a:bodyPr/>
        <a:lstStyle/>
        <a:p>
          <a:r>
            <a:rPr lang="it-IT" sz="1300" b="1" i="1" dirty="0" smtClean="0">
              <a:effectLst>
                <a:outerShdw blurRad="38100" dist="38100" dir="2700000" algn="tl">
                  <a:srgbClr val="000000">
                    <a:alpha val="43137"/>
                  </a:srgbClr>
                </a:outerShdw>
              </a:effectLst>
            </a:rPr>
            <a:t>NATO Procurement Organisation (NPO) – Program Offices</a:t>
          </a:r>
          <a:endParaRPr lang="it-IT" sz="1300" b="1" i="1" dirty="0">
            <a:effectLst>
              <a:outerShdw blurRad="38100" dist="38100" dir="2700000" algn="tl">
                <a:srgbClr val="000000">
                  <a:alpha val="43137"/>
                </a:srgbClr>
              </a:outerShdw>
            </a:effectLst>
          </a:endParaRPr>
        </a:p>
      </dgm:t>
    </dgm:pt>
    <dgm:pt modelId="{FBE46F2D-D07A-4D23-B608-6CBA1CEE1302}" type="parTrans" cxnId="{1CA85413-6489-4F6B-A31B-8B4B43001C64}">
      <dgm:prSet/>
      <dgm:spPr/>
      <dgm:t>
        <a:bodyPr/>
        <a:lstStyle/>
        <a:p>
          <a:endParaRPr lang="it-IT"/>
        </a:p>
      </dgm:t>
    </dgm:pt>
    <dgm:pt modelId="{E1EEA25B-4E55-4A14-A199-8B9224E8BC07}" type="sibTrans" cxnId="{1CA85413-6489-4F6B-A31B-8B4B43001C64}">
      <dgm:prSet/>
      <dgm:spPr/>
      <dgm:t>
        <a:bodyPr/>
        <a:lstStyle/>
        <a:p>
          <a:endParaRPr lang="it-IT"/>
        </a:p>
      </dgm:t>
    </dgm:pt>
    <dgm:pt modelId="{F2B772E8-EC93-4869-8353-8CB535ECB088}">
      <dgm:prSet custT="1"/>
      <dgm:spPr>
        <a:solidFill>
          <a:schemeClr val="accent2">
            <a:lumMod val="60000"/>
            <a:lumOff val="40000"/>
          </a:schemeClr>
        </a:solidFill>
        <a:ln>
          <a:solidFill>
            <a:srgbClr val="FF0000"/>
          </a:solidFill>
        </a:ln>
      </dgm:spPr>
      <dgm:t>
        <a:bodyPr/>
        <a:lstStyle/>
        <a:p>
          <a:r>
            <a:rPr lang="it-IT" sz="1100" dirty="0" smtClean="0"/>
            <a:t>NATO Alliance Ground Surveillance Management Agency (NAGSMA)</a:t>
          </a:r>
        </a:p>
      </dgm:t>
    </dgm:pt>
    <dgm:pt modelId="{C919B10F-8E06-48A8-BE35-7CBC2149F0C5}" type="parTrans" cxnId="{BDF0BCBD-DA72-4EC8-AED1-4B8048C09102}">
      <dgm:prSet/>
      <dgm:spPr/>
      <dgm:t>
        <a:bodyPr/>
        <a:lstStyle/>
        <a:p>
          <a:endParaRPr lang="it-IT"/>
        </a:p>
      </dgm:t>
    </dgm:pt>
    <dgm:pt modelId="{490BDFE2-EB4F-4F1D-9C8F-556CBCF865BC}" type="sibTrans" cxnId="{BDF0BCBD-DA72-4EC8-AED1-4B8048C09102}">
      <dgm:prSet/>
      <dgm:spPr/>
      <dgm:t>
        <a:bodyPr/>
        <a:lstStyle/>
        <a:p>
          <a:endParaRPr lang="it-IT"/>
        </a:p>
      </dgm:t>
    </dgm:pt>
    <dgm:pt modelId="{7FAEC229-44E1-4A20-842F-3DDFCC4C459A}">
      <dgm:prSet/>
      <dgm:spPr>
        <a:solidFill>
          <a:srgbClr val="00B050"/>
        </a:solidFill>
        <a:ln>
          <a:solidFill>
            <a:schemeClr val="accent2">
              <a:lumMod val="60000"/>
              <a:lumOff val="40000"/>
            </a:schemeClr>
          </a:solidFill>
        </a:ln>
      </dgm:spPr>
      <dgm:t>
        <a:bodyPr/>
        <a:lstStyle/>
        <a:p>
          <a:r>
            <a:rPr lang="it-IT" sz="1300" b="1" i="1" dirty="0" smtClean="0">
              <a:effectLst>
                <a:outerShdw blurRad="38100" dist="38100" dir="2700000" algn="tl">
                  <a:srgbClr val="000000">
                    <a:alpha val="43137"/>
                  </a:srgbClr>
                </a:outerShdw>
              </a:effectLst>
            </a:rPr>
            <a:t>NATO </a:t>
          </a:r>
          <a:r>
            <a:rPr lang="it-IT" sz="1300" b="1" i="1" dirty="0" err="1" smtClean="0">
              <a:effectLst>
                <a:outerShdw blurRad="38100" dist="38100" dir="2700000" algn="tl">
                  <a:srgbClr val="000000">
                    <a:alpha val="43137"/>
                  </a:srgbClr>
                </a:outerShdw>
              </a:effectLst>
            </a:rPr>
            <a:t>Support</a:t>
          </a:r>
          <a:r>
            <a:rPr lang="it-IT" sz="1300" b="1" i="1" dirty="0" smtClean="0">
              <a:effectLst>
                <a:outerShdw blurRad="38100" dist="38100" dir="2700000" algn="tl">
                  <a:srgbClr val="000000">
                    <a:alpha val="43137"/>
                  </a:srgbClr>
                </a:outerShdw>
              </a:effectLst>
            </a:rPr>
            <a:t> &amp; Procurement Agency </a:t>
          </a:r>
          <a:endParaRPr lang="it-IT" sz="1300" dirty="0" smtClean="0">
            <a:effectLst>
              <a:outerShdw blurRad="38100" dist="38100" dir="2700000" algn="tl">
                <a:srgbClr val="000000">
                  <a:alpha val="43137"/>
                </a:srgbClr>
              </a:outerShdw>
            </a:effectLst>
          </a:endParaRPr>
        </a:p>
      </dgm:t>
    </dgm:pt>
    <dgm:pt modelId="{5C44E08E-0D4E-42B3-BD1D-B3A3687BC83B}" type="parTrans" cxnId="{6C0EBD30-805F-4A36-820D-6B16DDE13F05}">
      <dgm:prSet/>
      <dgm:spPr/>
      <dgm:t>
        <a:bodyPr/>
        <a:lstStyle/>
        <a:p>
          <a:endParaRPr lang="it-IT"/>
        </a:p>
      </dgm:t>
    </dgm:pt>
    <dgm:pt modelId="{67668E7A-5BD9-41BF-A0AF-761CD3F2254C}" type="sibTrans" cxnId="{6C0EBD30-805F-4A36-820D-6B16DDE13F05}">
      <dgm:prSet/>
      <dgm:spPr/>
      <dgm:t>
        <a:bodyPr/>
        <a:lstStyle/>
        <a:p>
          <a:endParaRPr lang="it-IT"/>
        </a:p>
      </dgm:t>
    </dgm:pt>
    <dgm:pt modelId="{059B56FC-5AB6-4669-801A-C50EFD7B0A6F}">
      <dgm:prSet custT="1"/>
      <dgm:spPr>
        <a:solidFill>
          <a:srgbClr val="00B050"/>
        </a:solidFill>
        <a:ln>
          <a:solidFill>
            <a:schemeClr val="accent2">
              <a:lumMod val="60000"/>
              <a:lumOff val="40000"/>
            </a:schemeClr>
          </a:solidFill>
        </a:ln>
      </dgm:spPr>
      <dgm:t>
        <a:bodyPr/>
        <a:lstStyle/>
        <a:p>
          <a:r>
            <a:rPr lang="it-IT" sz="1200" dirty="0" smtClean="0"/>
            <a:t>Transportation</a:t>
          </a:r>
        </a:p>
      </dgm:t>
    </dgm:pt>
    <dgm:pt modelId="{C3C8A797-99B7-4BED-B9D0-38CC3339D763}" type="parTrans" cxnId="{C9476685-FADD-41B3-953E-418636E1401B}">
      <dgm:prSet/>
      <dgm:spPr/>
      <dgm:t>
        <a:bodyPr/>
        <a:lstStyle/>
        <a:p>
          <a:endParaRPr lang="it-IT"/>
        </a:p>
      </dgm:t>
    </dgm:pt>
    <dgm:pt modelId="{1AF8DECE-FA58-41CD-9C82-DCC75A8F3063}" type="sibTrans" cxnId="{C9476685-FADD-41B3-953E-418636E1401B}">
      <dgm:prSet/>
      <dgm:spPr/>
      <dgm:t>
        <a:bodyPr/>
        <a:lstStyle/>
        <a:p>
          <a:endParaRPr lang="it-IT"/>
        </a:p>
      </dgm:t>
    </dgm:pt>
    <dgm:pt modelId="{8740DFDC-1E3B-4BAD-A0BA-1EF7A365D88F}">
      <dgm:prSet custT="1"/>
      <dgm:spPr>
        <a:solidFill>
          <a:srgbClr val="00B050"/>
        </a:solidFill>
        <a:ln>
          <a:solidFill>
            <a:schemeClr val="accent2">
              <a:lumMod val="60000"/>
              <a:lumOff val="40000"/>
            </a:schemeClr>
          </a:solidFill>
        </a:ln>
      </dgm:spPr>
      <dgm:t>
        <a:bodyPr/>
        <a:lstStyle/>
        <a:p>
          <a:r>
            <a:rPr lang="it-IT" sz="1200" dirty="0" smtClean="0"/>
            <a:t>Pipelines</a:t>
          </a:r>
        </a:p>
      </dgm:t>
    </dgm:pt>
    <dgm:pt modelId="{FED0D666-A4F2-4C3C-8097-9299C9B6DCEE}" type="parTrans" cxnId="{8137E033-3D30-4E9E-8E15-CF8B61880293}">
      <dgm:prSet/>
      <dgm:spPr/>
      <dgm:t>
        <a:bodyPr/>
        <a:lstStyle/>
        <a:p>
          <a:endParaRPr lang="it-IT"/>
        </a:p>
      </dgm:t>
    </dgm:pt>
    <dgm:pt modelId="{ECC3D5D8-4D70-4D41-8276-E91901FCE4CF}" type="sibTrans" cxnId="{8137E033-3D30-4E9E-8E15-CF8B61880293}">
      <dgm:prSet/>
      <dgm:spPr/>
      <dgm:t>
        <a:bodyPr/>
        <a:lstStyle/>
        <a:p>
          <a:endParaRPr lang="it-IT"/>
        </a:p>
      </dgm:t>
    </dgm:pt>
    <dgm:pt modelId="{9EF87040-01FB-47E2-9EC7-4DD01DDB67CE}">
      <dgm:prSet custT="1"/>
      <dgm:spPr>
        <a:solidFill>
          <a:srgbClr val="00B050"/>
        </a:solidFill>
        <a:ln>
          <a:solidFill>
            <a:schemeClr val="accent2">
              <a:lumMod val="60000"/>
              <a:lumOff val="40000"/>
            </a:schemeClr>
          </a:solidFill>
        </a:ln>
      </dgm:spPr>
      <dgm:t>
        <a:bodyPr/>
        <a:lstStyle/>
        <a:p>
          <a:r>
            <a:rPr lang="it-IT" sz="1200" dirty="0" smtClean="0"/>
            <a:t>Security &amp; Defence Systems</a:t>
          </a:r>
        </a:p>
      </dgm:t>
    </dgm:pt>
    <dgm:pt modelId="{E52EB2ED-BA97-43A7-AFD4-237D950B2C73}" type="parTrans" cxnId="{88F5675C-E775-47BB-BA85-FEB1F29EBD6C}">
      <dgm:prSet/>
      <dgm:spPr/>
      <dgm:t>
        <a:bodyPr/>
        <a:lstStyle/>
        <a:p>
          <a:endParaRPr lang="it-IT"/>
        </a:p>
      </dgm:t>
    </dgm:pt>
    <dgm:pt modelId="{267CB10A-B412-4E7E-B7E8-193DE75A9A0D}" type="sibTrans" cxnId="{88F5675C-E775-47BB-BA85-FEB1F29EBD6C}">
      <dgm:prSet/>
      <dgm:spPr/>
      <dgm:t>
        <a:bodyPr/>
        <a:lstStyle/>
        <a:p>
          <a:endParaRPr lang="it-IT"/>
        </a:p>
      </dgm:t>
    </dgm:pt>
    <dgm:pt modelId="{92BD44C1-20CD-411B-A67F-7BADD004B1ED}">
      <dgm:prSet custT="1"/>
      <dgm:spPr>
        <a:solidFill>
          <a:srgbClr val="00B050"/>
        </a:solidFill>
        <a:ln>
          <a:solidFill>
            <a:schemeClr val="accent2">
              <a:lumMod val="60000"/>
              <a:lumOff val="40000"/>
            </a:schemeClr>
          </a:solidFill>
        </a:ln>
      </dgm:spPr>
      <dgm:t>
        <a:bodyPr/>
        <a:lstStyle/>
        <a:p>
          <a:r>
            <a:rPr lang="it-IT" sz="1200" dirty="0" smtClean="0"/>
            <a:t>Infrastructures</a:t>
          </a:r>
        </a:p>
      </dgm:t>
    </dgm:pt>
    <dgm:pt modelId="{0F09F7AC-45D0-4718-8244-15FAF3D73589}" type="parTrans" cxnId="{0D872340-9D73-4EB1-8B8F-95A3CD56CBF7}">
      <dgm:prSet/>
      <dgm:spPr/>
      <dgm:t>
        <a:bodyPr/>
        <a:lstStyle/>
        <a:p>
          <a:endParaRPr lang="it-IT"/>
        </a:p>
      </dgm:t>
    </dgm:pt>
    <dgm:pt modelId="{811D3614-1D5F-49C7-958F-E219327F856B}" type="sibTrans" cxnId="{0D872340-9D73-4EB1-8B8F-95A3CD56CBF7}">
      <dgm:prSet/>
      <dgm:spPr/>
      <dgm:t>
        <a:bodyPr/>
        <a:lstStyle/>
        <a:p>
          <a:endParaRPr lang="it-IT"/>
        </a:p>
      </dgm:t>
    </dgm:pt>
    <dgm:pt modelId="{4B31EEDB-CBDF-4AE5-B05F-80360A116D17}">
      <dgm:prSet custT="1"/>
      <dgm:spPr>
        <a:solidFill>
          <a:srgbClr val="FFC000"/>
        </a:solidFill>
      </dgm:spPr>
      <dgm:t>
        <a:bodyPr/>
        <a:lstStyle/>
        <a:p>
          <a:r>
            <a:rPr lang="it-IT" sz="1300" b="1" i="1" dirty="0" smtClean="0">
              <a:effectLst>
                <a:outerShdw blurRad="38100" dist="38100" dir="2700000" algn="tl">
                  <a:srgbClr val="000000">
                    <a:alpha val="43137"/>
                  </a:srgbClr>
                </a:outerShdw>
              </a:effectLst>
            </a:rPr>
            <a:t>NATO Communications and </a:t>
          </a:r>
          <a:r>
            <a:rPr lang="it-IT" sz="1200" b="1" i="1" dirty="0" smtClean="0">
              <a:effectLst>
                <a:outerShdw blurRad="38100" dist="38100" dir="2700000" algn="tl">
                  <a:srgbClr val="000000">
                    <a:alpha val="43137"/>
                  </a:srgbClr>
                </a:outerShdw>
              </a:effectLst>
            </a:rPr>
            <a:t>Information  Agency</a:t>
          </a:r>
        </a:p>
      </dgm:t>
    </dgm:pt>
    <dgm:pt modelId="{B54B3C2B-CAFB-4007-9713-806606523070}" type="parTrans" cxnId="{35B736CE-5FE0-4C78-BFE9-C9FA66DC7C53}">
      <dgm:prSet/>
      <dgm:spPr/>
      <dgm:t>
        <a:bodyPr/>
        <a:lstStyle/>
        <a:p>
          <a:endParaRPr lang="it-IT"/>
        </a:p>
      </dgm:t>
    </dgm:pt>
    <dgm:pt modelId="{1941ED68-9D0B-42F6-9393-635114519CD1}" type="sibTrans" cxnId="{35B736CE-5FE0-4C78-BFE9-C9FA66DC7C53}">
      <dgm:prSet/>
      <dgm:spPr/>
      <dgm:t>
        <a:bodyPr/>
        <a:lstStyle/>
        <a:p>
          <a:endParaRPr lang="it-IT"/>
        </a:p>
      </dgm:t>
    </dgm:pt>
    <dgm:pt modelId="{0412E3D4-8159-4BCB-B64F-FD686E79B6E0}">
      <dgm:prSet custT="1"/>
      <dgm:spPr>
        <a:solidFill>
          <a:srgbClr val="FFC000"/>
        </a:solidFill>
      </dgm:spPr>
      <dgm:t>
        <a:bodyPr/>
        <a:lstStyle/>
        <a:p>
          <a:r>
            <a:rPr lang="it-IT" sz="1200" dirty="0" smtClean="0"/>
            <a:t>Command </a:t>
          </a:r>
          <a:r>
            <a:rPr lang="it-IT" sz="1200" dirty="0" err="1" smtClean="0"/>
            <a:t>Support</a:t>
          </a:r>
          <a:r>
            <a:rPr lang="it-IT" sz="1200" dirty="0" smtClean="0"/>
            <a:t> Structure</a:t>
          </a:r>
        </a:p>
      </dgm:t>
    </dgm:pt>
    <dgm:pt modelId="{3339257A-CF94-4FF0-A4A9-5EA821070933}" type="parTrans" cxnId="{A5F6B8BD-A2B4-4E69-BC21-E1DF9671D318}">
      <dgm:prSet/>
      <dgm:spPr/>
      <dgm:t>
        <a:bodyPr/>
        <a:lstStyle/>
        <a:p>
          <a:endParaRPr lang="it-IT"/>
        </a:p>
      </dgm:t>
    </dgm:pt>
    <dgm:pt modelId="{1EA3CBA0-3AF4-4E0B-8D87-410CB8485BD3}" type="sibTrans" cxnId="{A5F6B8BD-A2B4-4E69-BC21-E1DF9671D318}">
      <dgm:prSet/>
      <dgm:spPr/>
      <dgm:t>
        <a:bodyPr/>
        <a:lstStyle/>
        <a:p>
          <a:endParaRPr lang="it-IT"/>
        </a:p>
      </dgm:t>
    </dgm:pt>
    <dgm:pt modelId="{91C05DBD-934F-498B-8A19-7C52F872F81F}">
      <dgm:prSet custT="1"/>
      <dgm:spPr>
        <a:solidFill>
          <a:srgbClr val="FFC000"/>
        </a:solidFill>
      </dgm:spPr>
      <dgm:t>
        <a:bodyPr/>
        <a:lstStyle/>
        <a:p>
          <a:r>
            <a:rPr lang="it-IT" sz="1200" dirty="0" smtClean="0"/>
            <a:t>Air Command &amp; Control (ACCS)</a:t>
          </a:r>
        </a:p>
      </dgm:t>
    </dgm:pt>
    <dgm:pt modelId="{22BF6DFC-A874-433A-8B22-27C448DF8CAF}" type="parTrans" cxnId="{2D4B27B9-002A-461F-9560-E83032B3CA68}">
      <dgm:prSet/>
      <dgm:spPr/>
      <dgm:t>
        <a:bodyPr/>
        <a:lstStyle/>
        <a:p>
          <a:endParaRPr lang="it-IT"/>
        </a:p>
      </dgm:t>
    </dgm:pt>
    <dgm:pt modelId="{52B2C8B8-30C1-4AE6-8CB5-526DFB266F90}" type="sibTrans" cxnId="{2D4B27B9-002A-461F-9560-E83032B3CA68}">
      <dgm:prSet/>
      <dgm:spPr/>
      <dgm:t>
        <a:bodyPr/>
        <a:lstStyle/>
        <a:p>
          <a:endParaRPr lang="it-IT"/>
        </a:p>
      </dgm:t>
    </dgm:pt>
    <dgm:pt modelId="{06A4065F-6150-4D0A-939E-4723D94ABDF0}">
      <dgm:prSet custT="1"/>
      <dgm:spPr>
        <a:solidFill>
          <a:srgbClr val="FFC000"/>
        </a:solidFill>
      </dgm:spPr>
      <dgm:t>
        <a:bodyPr/>
        <a:lstStyle/>
        <a:p>
          <a:r>
            <a:rPr lang="it-IT" sz="1200" dirty="0" err="1" smtClean="0"/>
            <a:t>Support</a:t>
          </a:r>
          <a:r>
            <a:rPr lang="it-IT" sz="1200" dirty="0" smtClean="0"/>
            <a:t> to Operations</a:t>
          </a:r>
        </a:p>
      </dgm:t>
    </dgm:pt>
    <dgm:pt modelId="{153182F3-BDB4-40F8-94E3-74039D2535A8}" type="parTrans" cxnId="{9B10803C-9C23-4052-B1A3-ACB89FE1A66D}">
      <dgm:prSet/>
      <dgm:spPr/>
      <dgm:t>
        <a:bodyPr/>
        <a:lstStyle/>
        <a:p>
          <a:endParaRPr lang="it-IT"/>
        </a:p>
      </dgm:t>
    </dgm:pt>
    <dgm:pt modelId="{41CC63C2-B1AC-4F38-B23A-AD45B01C93E5}" type="sibTrans" cxnId="{9B10803C-9C23-4052-B1A3-ACB89FE1A66D}">
      <dgm:prSet/>
      <dgm:spPr/>
      <dgm:t>
        <a:bodyPr/>
        <a:lstStyle/>
        <a:p>
          <a:endParaRPr lang="it-IT"/>
        </a:p>
      </dgm:t>
    </dgm:pt>
    <dgm:pt modelId="{3EC0290C-422E-4918-AFCB-E408D3F26E2E}">
      <dgm:prSet custT="1"/>
      <dgm:spPr>
        <a:solidFill>
          <a:srgbClr val="FFC000"/>
        </a:solidFill>
      </dgm:spPr>
      <dgm:t>
        <a:bodyPr/>
        <a:lstStyle/>
        <a:p>
          <a:r>
            <a:rPr lang="it-IT" sz="1200" dirty="0" smtClean="0"/>
            <a:t>Intelligence Sharing</a:t>
          </a:r>
        </a:p>
      </dgm:t>
    </dgm:pt>
    <dgm:pt modelId="{5105F641-8A89-4C3D-9387-E0465D6E4764}" type="parTrans" cxnId="{5F357878-330B-49BC-88ED-FB970CEE190B}">
      <dgm:prSet/>
      <dgm:spPr/>
      <dgm:t>
        <a:bodyPr/>
        <a:lstStyle/>
        <a:p>
          <a:endParaRPr lang="it-IT"/>
        </a:p>
      </dgm:t>
    </dgm:pt>
    <dgm:pt modelId="{654FD4CB-1F63-4A3B-97EA-6A724F4A9736}" type="sibTrans" cxnId="{5F357878-330B-49BC-88ED-FB970CEE190B}">
      <dgm:prSet/>
      <dgm:spPr/>
      <dgm:t>
        <a:bodyPr/>
        <a:lstStyle/>
        <a:p>
          <a:endParaRPr lang="it-IT"/>
        </a:p>
      </dgm:t>
    </dgm:pt>
    <dgm:pt modelId="{F9339DB0-91EA-4615-B254-977A1F82843E}">
      <dgm:prSet custT="1"/>
      <dgm:spPr>
        <a:solidFill>
          <a:srgbClr val="FFC000"/>
        </a:solidFill>
      </dgm:spPr>
      <dgm:t>
        <a:bodyPr/>
        <a:lstStyle/>
        <a:p>
          <a:r>
            <a:rPr lang="it-IT" sz="1200" dirty="0" smtClean="0"/>
            <a:t>Cyber Security</a:t>
          </a:r>
        </a:p>
      </dgm:t>
    </dgm:pt>
    <dgm:pt modelId="{13325493-8FC8-42E7-A705-140B4D0E253C}" type="parTrans" cxnId="{186DD6D1-3660-4A0C-AAEC-6C306FFB8D0F}">
      <dgm:prSet/>
      <dgm:spPr/>
      <dgm:t>
        <a:bodyPr/>
        <a:lstStyle/>
        <a:p>
          <a:endParaRPr lang="it-IT"/>
        </a:p>
      </dgm:t>
    </dgm:pt>
    <dgm:pt modelId="{66FB1B50-F654-45EA-9AE2-33AA81A60859}" type="sibTrans" cxnId="{186DD6D1-3660-4A0C-AAEC-6C306FFB8D0F}">
      <dgm:prSet/>
      <dgm:spPr/>
      <dgm:t>
        <a:bodyPr/>
        <a:lstStyle/>
        <a:p>
          <a:endParaRPr lang="it-IT"/>
        </a:p>
      </dgm:t>
    </dgm:pt>
    <dgm:pt modelId="{E0CAB926-F202-4AAF-B9C6-E05572DA7F2C}">
      <dgm:prSet custT="1"/>
      <dgm:spPr>
        <a:solidFill>
          <a:srgbClr val="FFC000"/>
        </a:solidFill>
      </dgm:spPr>
      <dgm:t>
        <a:bodyPr/>
        <a:lstStyle/>
        <a:p>
          <a:r>
            <a:rPr lang="it-IT" sz="1200" dirty="0" smtClean="0"/>
            <a:t>Satcom</a:t>
          </a:r>
          <a:endParaRPr lang="it-IT" sz="1200" dirty="0"/>
        </a:p>
      </dgm:t>
    </dgm:pt>
    <dgm:pt modelId="{EDFE7D5A-5628-4A41-B204-C1BC61C238BC}" type="parTrans" cxnId="{38915879-B164-4249-BE85-1146380C71C5}">
      <dgm:prSet/>
      <dgm:spPr/>
      <dgm:t>
        <a:bodyPr/>
        <a:lstStyle/>
        <a:p>
          <a:endParaRPr lang="it-IT"/>
        </a:p>
      </dgm:t>
    </dgm:pt>
    <dgm:pt modelId="{B36C22FC-2572-4391-93C5-F16F1183A84D}" type="sibTrans" cxnId="{38915879-B164-4249-BE85-1146380C71C5}">
      <dgm:prSet/>
      <dgm:spPr/>
      <dgm:t>
        <a:bodyPr/>
        <a:lstStyle/>
        <a:p>
          <a:endParaRPr lang="it-IT"/>
        </a:p>
      </dgm:t>
    </dgm:pt>
    <dgm:pt modelId="{5FD316B4-ECF9-472E-83AD-4A02AFFEF948}">
      <dgm:prSet/>
      <dgm:spPr>
        <a:solidFill>
          <a:srgbClr val="92D050"/>
        </a:solidFill>
      </dgm:spPr>
      <dgm:t>
        <a:bodyPr/>
        <a:lstStyle/>
        <a:p>
          <a:r>
            <a:rPr lang="en-US" b="1" i="1" dirty="0" smtClean="0"/>
            <a:t>NATO Science and Technology Organisation</a:t>
          </a:r>
          <a:endParaRPr lang="it-IT" dirty="0"/>
        </a:p>
      </dgm:t>
    </dgm:pt>
    <dgm:pt modelId="{7DCAF287-F84F-4CAA-94EC-39C831AF4552}" type="parTrans" cxnId="{9F65E22E-C819-4A03-BFEF-1A6ACF6B9528}">
      <dgm:prSet/>
      <dgm:spPr/>
      <dgm:t>
        <a:bodyPr/>
        <a:lstStyle/>
        <a:p>
          <a:endParaRPr lang="it-IT"/>
        </a:p>
      </dgm:t>
    </dgm:pt>
    <dgm:pt modelId="{BABC3D7E-AC9A-4FB1-8859-CBEB0C56F959}" type="sibTrans" cxnId="{9F65E22E-C819-4A03-BFEF-1A6ACF6B9528}">
      <dgm:prSet/>
      <dgm:spPr/>
      <dgm:t>
        <a:bodyPr/>
        <a:lstStyle/>
        <a:p>
          <a:endParaRPr lang="it-IT"/>
        </a:p>
      </dgm:t>
    </dgm:pt>
    <dgm:pt modelId="{4A8D1686-DB5F-452E-AC98-9CFBCBBCEC1D}">
      <dgm:prSet/>
      <dgm:spPr>
        <a:solidFill>
          <a:srgbClr val="92D050"/>
        </a:solidFill>
      </dgm:spPr>
      <dgm:t>
        <a:bodyPr/>
        <a:lstStyle/>
        <a:p>
          <a:r>
            <a:rPr lang="en-US" b="0" i="0" dirty="0" smtClean="0"/>
            <a:t>Programme Office for Collaborative Science and Technology</a:t>
          </a:r>
          <a:endParaRPr lang="it-IT" dirty="0"/>
        </a:p>
      </dgm:t>
    </dgm:pt>
    <dgm:pt modelId="{939ACD80-10FC-49C2-8838-F913FC991F26}" type="parTrans" cxnId="{48BDE98D-DACF-48DF-83CA-D7C8C1A3D97F}">
      <dgm:prSet/>
      <dgm:spPr/>
      <dgm:t>
        <a:bodyPr/>
        <a:lstStyle/>
        <a:p>
          <a:endParaRPr lang="it-IT"/>
        </a:p>
      </dgm:t>
    </dgm:pt>
    <dgm:pt modelId="{185C7E2A-99ED-4B26-891D-740F97D103EA}" type="sibTrans" cxnId="{48BDE98D-DACF-48DF-83CA-D7C8C1A3D97F}">
      <dgm:prSet/>
      <dgm:spPr/>
      <dgm:t>
        <a:bodyPr/>
        <a:lstStyle/>
        <a:p>
          <a:endParaRPr lang="it-IT"/>
        </a:p>
      </dgm:t>
    </dgm:pt>
    <dgm:pt modelId="{75CB80D9-4B69-4CE3-B354-6C8715DE7DFB}">
      <dgm:prSet/>
      <dgm:spPr>
        <a:solidFill>
          <a:srgbClr val="92D050"/>
        </a:solidFill>
      </dgm:spPr>
      <dgm:t>
        <a:bodyPr/>
        <a:lstStyle/>
        <a:p>
          <a:r>
            <a:rPr lang="en-US" b="0" i="0" dirty="0" smtClean="0"/>
            <a:t>Centre for Maritime Research and Experimentation</a:t>
          </a:r>
          <a:endParaRPr lang="it-IT" dirty="0"/>
        </a:p>
      </dgm:t>
    </dgm:pt>
    <dgm:pt modelId="{780782BE-BF0A-4588-901E-90A7A1935981}" type="parTrans" cxnId="{E7B36E2B-DB88-4292-AE5B-B6D21FFBBAC1}">
      <dgm:prSet/>
      <dgm:spPr/>
      <dgm:t>
        <a:bodyPr/>
        <a:lstStyle/>
        <a:p>
          <a:endParaRPr lang="it-IT"/>
        </a:p>
      </dgm:t>
    </dgm:pt>
    <dgm:pt modelId="{A3C610F3-757F-4401-A409-B98AB7365E78}" type="sibTrans" cxnId="{E7B36E2B-DB88-4292-AE5B-B6D21FFBBAC1}">
      <dgm:prSet/>
      <dgm:spPr/>
      <dgm:t>
        <a:bodyPr/>
        <a:lstStyle/>
        <a:p>
          <a:endParaRPr lang="it-IT"/>
        </a:p>
      </dgm:t>
    </dgm:pt>
    <dgm:pt modelId="{307E0338-11E5-4AFB-98D0-53A8CBE29793}">
      <dgm:prSet custT="1"/>
      <dgm:spPr>
        <a:solidFill>
          <a:schemeClr val="accent2">
            <a:lumMod val="60000"/>
            <a:lumOff val="40000"/>
          </a:schemeClr>
        </a:solidFill>
        <a:ln>
          <a:solidFill>
            <a:srgbClr val="FF0000"/>
          </a:solidFill>
        </a:ln>
      </dgm:spPr>
      <dgm:t>
        <a:bodyPr/>
        <a:lstStyle/>
        <a:p>
          <a:r>
            <a:rPr lang="en-US" sz="1100" dirty="0" smtClean="0"/>
            <a:t>NATO Helicopter Management Agency (NAHEMA)</a:t>
          </a:r>
          <a:endParaRPr lang="en-US" sz="1100" dirty="0"/>
        </a:p>
      </dgm:t>
    </dgm:pt>
    <dgm:pt modelId="{5313A766-67B7-4887-9602-E705C69EC87B}" type="parTrans" cxnId="{A9E28B48-8ACF-4218-8D57-55F7069A2E83}">
      <dgm:prSet/>
      <dgm:spPr/>
      <dgm:t>
        <a:bodyPr/>
        <a:lstStyle/>
        <a:p>
          <a:endParaRPr lang="it-IT"/>
        </a:p>
      </dgm:t>
    </dgm:pt>
    <dgm:pt modelId="{3EA7E37A-A176-4D04-80B1-63F503828BEA}" type="sibTrans" cxnId="{A9E28B48-8ACF-4218-8D57-55F7069A2E83}">
      <dgm:prSet/>
      <dgm:spPr/>
      <dgm:t>
        <a:bodyPr/>
        <a:lstStyle/>
        <a:p>
          <a:endParaRPr lang="it-IT"/>
        </a:p>
      </dgm:t>
    </dgm:pt>
    <dgm:pt modelId="{C4326D6F-4C5D-45EF-B4E4-85D789ED97A3}">
      <dgm:prSet custT="1"/>
      <dgm:spPr>
        <a:solidFill>
          <a:schemeClr val="accent2">
            <a:lumMod val="60000"/>
            <a:lumOff val="40000"/>
          </a:schemeClr>
        </a:solidFill>
        <a:ln>
          <a:solidFill>
            <a:srgbClr val="FF0000"/>
          </a:solidFill>
        </a:ln>
      </dgm:spPr>
      <dgm:t>
        <a:bodyPr/>
        <a:lstStyle/>
        <a:p>
          <a:r>
            <a:rPr lang="en-US" sz="1100" dirty="0" smtClean="0"/>
            <a:t>NATO Airborne Early Warning Management Agency (NAPMA</a:t>
          </a:r>
          <a:r>
            <a:rPr lang="en-US" sz="1000" dirty="0" smtClean="0"/>
            <a:t>)</a:t>
          </a:r>
          <a:endParaRPr lang="en-US" sz="1000" dirty="0"/>
        </a:p>
      </dgm:t>
    </dgm:pt>
    <dgm:pt modelId="{ED78BDCD-152B-4EE9-A29F-3CD664F67398}" type="parTrans" cxnId="{37D8AFA8-D710-4C1B-B434-282D2153AAA7}">
      <dgm:prSet/>
      <dgm:spPr/>
      <dgm:t>
        <a:bodyPr/>
        <a:lstStyle/>
        <a:p>
          <a:endParaRPr lang="it-IT"/>
        </a:p>
      </dgm:t>
    </dgm:pt>
    <dgm:pt modelId="{C42316AD-71DF-4D8F-805A-6900CD669E5C}" type="sibTrans" cxnId="{37D8AFA8-D710-4C1B-B434-282D2153AAA7}">
      <dgm:prSet/>
      <dgm:spPr/>
      <dgm:t>
        <a:bodyPr/>
        <a:lstStyle/>
        <a:p>
          <a:endParaRPr lang="it-IT"/>
        </a:p>
      </dgm:t>
    </dgm:pt>
    <dgm:pt modelId="{FFD1737A-372C-4238-8E1F-2483D099FF80}">
      <dgm:prSet custT="1"/>
      <dgm:spPr>
        <a:solidFill>
          <a:srgbClr val="00B050"/>
        </a:solidFill>
        <a:ln>
          <a:solidFill>
            <a:schemeClr val="accent2">
              <a:lumMod val="60000"/>
              <a:lumOff val="40000"/>
            </a:schemeClr>
          </a:solidFill>
        </a:ln>
      </dgm:spPr>
      <dgm:t>
        <a:bodyPr/>
        <a:lstStyle/>
        <a:p>
          <a:r>
            <a:rPr lang="it-IT" sz="1200" dirty="0" smtClean="0"/>
            <a:t>Logisitcs</a:t>
          </a:r>
        </a:p>
      </dgm:t>
    </dgm:pt>
    <dgm:pt modelId="{A9499751-5CB8-4466-ADD1-A0596DEB3DED}" type="parTrans" cxnId="{4C01B5C3-95F5-48A3-8E3B-F279C212DC42}">
      <dgm:prSet/>
      <dgm:spPr/>
    </dgm:pt>
    <dgm:pt modelId="{3CCEB447-9496-469D-9102-808FA4B4A3FC}" type="sibTrans" cxnId="{4C01B5C3-95F5-48A3-8E3B-F279C212DC42}">
      <dgm:prSet/>
      <dgm:spPr/>
    </dgm:pt>
    <dgm:pt modelId="{B04863D3-C03D-48BA-8A7B-8ED97A1E8D19}" type="pres">
      <dgm:prSet presAssocID="{3D42D0C6-1E16-426D-904D-2023DCC63DD4}" presName="Name0" presStyleCnt="0">
        <dgm:presLayoutVars>
          <dgm:dir/>
          <dgm:resizeHandles val="exact"/>
        </dgm:presLayoutVars>
      </dgm:prSet>
      <dgm:spPr/>
    </dgm:pt>
    <dgm:pt modelId="{EA8A0132-CC4B-43D6-89DF-41C90F3D232E}" type="pres">
      <dgm:prSet presAssocID="{3D42D0C6-1E16-426D-904D-2023DCC63DD4}" presName="bkgdShp" presStyleLbl="alignAccFollowNode1" presStyleIdx="0" presStyleCnt="1"/>
      <dgm:spPr/>
    </dgm:pt>
    <dgm:pt modelId="{86532F39-110D-4B49-9E92-74B7AFE7F9D1}" type="pres">
      <dgm:prSet presAssocID="{3D42D0C6-1E16-426D-904D-2023DCC63DD4}" presName="linComp" presStyleCnt="0"/>
      <dgm:spPr/>
    </dgm:pt>
    <dgm:pt modelId="{CBB218BF-E0A8-441A-BEF3-C7C0376AD8C3}" type="pres">
      <dgm:prSet presAssocID="{7B7F696E-D5E6-4561-B9B6-37D5F9A2D71F}" presName="compNode" presStyleCnt="0"/>
      <dgm:spPr/>
    </dgm:pt>
    <dgm:pt modelId="{497F0DE7-2D9E-45A5-A438-A8A5829BA63B}" type="pres">
      <dgm:prSet presAssocID="{7B7F696E-D5E6-4561-B9B6-37D5F9A2D71F}" presName="node" presStyleLbl="node1" presStyleIdx="0" presStyleCnt="4">
        <dgm:presLayoutVars>
          <dgm:bulletEnabled val="1"/>
        </dgm:presLayoutVars>
      </dgm:prSet>
      <dgm:spPr/>
      <dgm:t>
        <a:bodyPr/>
        <a:lstStyle/>
        <a:p>
          <a:endParaRPr lang="it-IT"/>
        </a:p>
      </dgm:t>
    </dgm:pt>
    <dgm:pt modelId="{EAB88FB8-63DE-41B8-BF7A-D0361F664CB4}" type="pres">
      <dgm:prSet presAssocID="{7B7F696E-D5E6-4561-B9B6-37D5F9A2D71F}" presName="invisiNode" presStyleLbl="node1" presStyleIdx="0" presStyleCnt="4"/>
      <dgm:spPr/>
    </dgm:pt>
    <dgm:pt modelId="{DD1C4322-AB0F-4FFA-BF22-9118E5B4510E}" type="pres">
      <dgm:prSet presAssocID="{7B7F696E-D5E6-4561-B9B6-37D5F9A2D71F}" presName="imagNode" presStyleLbl="fgImgPlace1" presStyleIdx="0" presStyleCnt="4"/>
      <dgm:spPr/>
    </dgm:pt>
    <dgm:pt modelId="{D1A7813D-7120-4E30-80C2-EA8C3C0B5DC8}" type="pres">
      <dgm:prSet presAssocID="{E1EEA25B-4E55-4A14-A199-8B9224E8BC07}" presName="sibTrans" presStyleLbl="sibTrans2D1" presStyleIdx="0" presStyleCnt="0"/>
      <dgm:spPr/>
      <dgm:t>
        <a:bodyPr/>
        <a:lstStyle/>
        <a:p>
          <a:endParaRPr lang="en-GB"/>
        </a:p>
      </dgm:t>
    </dgm:pt>
    <dgm:pt modelId="{D5D35873-C2B3-47B3-9CE1-ACEE5120D2CB}" type="pres">
      <dgm:prSet presAssocID="{7FAEC229-44E1-4A20-842F-3DDFCC4C459A}" presName="compNode" presStyleCnt="0"/>
      <dgm:spPr/>
    </dgm:pt>
    <dgm:pt modelId="{213C8238-3437-4A1F-99C9-63E311823E6B}" type="pres">
      <dgm:prSet presAssocID="{7FAEC229-44E1-4A20-842F-3DDFCC4C459A}" presName="node" presStyleLbl="node1" presStyleIdx="1" presStyleCnt="4">
        <dgm:presLayoutVars>
          <dgm:bulletEnabled val="1"/>
        </dgm:presLayoutVars>
      </dgm:prSet>
      <dgm:spPr/>
      <dgm:t>
        <a:bodyPr/>
        <a:lstStyle/>
        <a:p>
          <a:endParaRPr lang="it-IT"/>
        </a:p>
      </dgm:t>
    </dgm:pt>
    <dgm:pt modelId="{03231E88-EC54-46F1-B134-1CE08FCA1B01}" type="pres">
      <dgm:prSet presAssocID="{7FAEC229-44E1-4A20-842F-3DDFCC4C459A}" presName="invisiNode" presStyleLbl="node1" presStyleIdx="1" presStyleCnt="4"/>
      <dgm:spPr/>
    </dgm:pt>
    <dgm:pt modelId="{4D368227-BCE2-4EA9-9072-4B009A35F6C1}" type="pres">
      <dgm:prSet presAssocID="{7FAEC229-44E1-4A20-842F-3DDFCC4C459A}" presName="imagNode" presStyleLbl="fgImgPlace1" presStyleIdx="1" presStyleCnt="4"/>
      <dgm:spPr/>
    </dgm:pt>
    <dgm:pt modelId="{80C9BBEE-BA3E-4238-8C50-8E43D98F4816}" type="pres">
      <dgm:prSet presAssocID="{67668E7A-5BD9-41BF-A0AF-761CD3F2254C}" presName="sibTrans" presStyleLbl="sibTrans2D1" presStyleIdx="0" presStyleCnt="0"/>
      <dgm:spPr/>
      <dgm:t>
        <a:bodyPr/>
        <a:lstStyle/>
        <a:p>
          <a:endParaRPr lang="en-GB"/>
        </a:p>
      </dgm:t>
    </dgm:pt>
    <dgm:pt modelId="{12224287-A83E-4D92-B2B6-0A2B5AA0DE67}" type="pres">
      <dgm:prSet presAssocID="{4B31EEDB-CBDF-4AE5-B05F-80360A116D17}" presName="compNode" presStyleCnt="0"/>
      <dgm:spPr/>
    </dgm:pt>
    <dgm:pt modelId="{84DA0C9B-A357-4DFD-B6DB-584661E4B74E}" type="pres">
      <dgm:prSet presAssocID="{4B31EEDB-CBDF-4AE5-B05F-80360A116D17}" presName="node" presStyleLbl="node1" presStyleIdx="2" presStyleCnt="4">
        <dgm:presLayoutVars>
          <dgm:bulletEnabled val="1"/>
        </dgm:presLayoutVars>
      </dgm:prSet>
      <dgm:spPr/>
      <dgm:t>
        <a:bodyPr/>
        <a:lstStyle/>
        <a:p>
          <a:endParaRPr lang="it-IT"/>
        </a:p>
      </dgm:t>
    </dgm:pt>
    <dgm:pt modelId="{87A0BBED-BDC9-465C-A20C-D82844C34B0E}" type="pres">
      <dgm:prSet presAssocID="{4B31EEDB-CBDF-4AE5-B05F-80360A116D17}" presName="invisiNode" presStyleLbl="node1" presStyleIdx="2" presStyleCnt="4"/>
      <dgm:spPr/>
    </dgm:pt>
    <dgm:pt modelId="{5CCDC2CF-73CD-433E-BEC7-DF6F173800B0}" type="pres">
      <dgm:prSet presAssocID="{4B31EEDB-CBDF-4AE5-B05F-80360A116D17}" presName="imagNode" presStyleLbl="fgImgPlace1" presStyleIdx="2" presStyleCnt="4"/>
      <dgm:spPr/>
    </dgm:pt>
    <dgm:pt modelId="{4907321D-F889-4092-9B86-7963445CADEB}" type="pres">
      <dgm:prSet presAssocID="{1941ED68-9D0B-42F6-9393-635114519CD1}" presName="sibTrans" presStyleLbl="sibTrans2D1" presStyleIdx="0" presStyleCnt="0"/>
      <dgm:spPr/>
      <dgm:t>
        <a:bodyPr/>
        <a:lstStyle/>
        <a:p>
          <a:endParaRPr lang="en-GB"/>
        </a:p>
      </dgm:t>
    </dgm:pt>
    <dgm:pt modelId="{6607FFE2-8D6D-4057-A674-57A9F0E044CB}" type="pres">
      <dgm:prSet presAssocID="{5FD316B4-ECF9-472E-83AD-4A02AFFEF948}" presName="compNode" presStyleCnt="0"/>
      <dgm:spPr/>
    </dgm:pt>
    <dgm:pt modelId="{37573F82-48A1-4599-9EE3-8E80B22E34E4}" type="pres">
      <dgm:prSet presAssocID="{5FD316B4-ECF9-472E-83AD-4A02AFFEF948}" presName="node" presStyleLbl="node1" presStyleIdx="3" presStyleCnt="4">
        <dgm:presLayoutVars>
          <dgm:bulletEnabled val="1"/>
        </dgm:presLayoutVars>
      </dgm:prSet>
      <dgm:spPr/>
      <dgm:t>
        <a:bodyPr/>
        <a:lstStyle/>
        <a:p>
          <a:endParaRPr lang="it-IT"/>
        </a:p>
      </dgm:t>
    </dgm:pt>
    <dgm:pt modelId="{403F6BE4-EE94-421B-8976-0C4E05193C04}" type="pres">
      <dgm:prSet presAssocID="{5FD316B4-ECF9-472E-83AD-4A02AFFEF948}" presName="invisiNode" presStyleLbl="node1" presStyleIdx="3" presStyleCnt="4"/>
      <dgm:spPr/>
    </dgm:pt>
    <dgm:pt modelId="{709FF401-06E0-425A-B565-4F00E98CA710}" type="pres">
      <dgm:prSet presAssocID="{5FD316B4-ECF9-472E-83AD-4A02AFFEF948}" presName="imagNode" presStyleLbl="fgImgPlace1" presStyleIdx="3" presStyleCnt="4"/>
      <dgm:spPr/>
    </dgm:pt>
  </dgm:ptLst>
  <dgm:cxnLst>
    <dgm:cxn modelId="{E7B36E2B-DB88-4292-AE5B-B6D21FFBBAC1}" srcId="{5FD316B4-ECF9-472E-83AD-4A02AFFEF948}" destId="{75CB80D9-4B69-4CE3-B354-6C8715DE7DFB}" srcOrd="1" destOrd="0" parTransId="{780782BE-BF0A-4588-901E-90A7A1935981}" sibTransId="{A3C610F3-757F-4401-A409-B98AB7365E78}"/>
    <dgm:cxn modelId="{854CC7C1-C2A9-F042-A47B-DA2894F127A4}" type="presOf" srcId="{E1EEA25B-4E55-4A14-A199-8B9224E8BC07}" destId="{D1A7813D-7120-4E30-80C2-EA8C3C0B5DC8}" srcOrd="0" destOrd="0" presId="urn:microsoft.com/office/officeart/2005/8/layout/pList2#1"/>
    <dgm:cxn modelId="{B30B4193-F61A-7344-BF4B-E189F7DBCD93}" type="presOf" srcId="{67668E7A-5BD9-41BF-A0AF-761CD3F2254C}" destId="{80C9BBEE-BA3E-4238-8C50-8E43D98F4816}" srcOrd="0" destOrd="0" presId="urn:microsoft.com/office/officeart/2005/8/layout/pList2#1"/>
    <dgm:cxn modelId="{C9476685-FADD-41B3-953E-418636E1401B}" srcId="{7FAEC229-44E1-4A20-842F-3DDFCC4C459A}" destId="{059B56FC-5AB6-4669-801A-C50EFD7B0A6F}" srcOrd="0" destOrd="0" parTransId="{C3C8A797-99B7-4BED-B9D0-38CC3339D763}" sibTransId="{1AF8DECE-FA58-41CD-9C82-DCC75A8F3063}"/>
    <dgm:cxn modelId="{4C01B5C3-95F5-48A3-8E3B-F279C212DC42}" srcId="{7FAEC229-44E1-4A20-842F-3DDFCC4C459A}" destId="{FFD1737A-372C-4238-8E1F-2483D099FF80}" srcOrd="4" destOrd="0" parTransId="{A9499751-5CB8-4466-ADD1-A0596DEB3DED}" sibTransId="{3CCEB447-9496-469D-9102-808FA4B4A3FC}"/>
    <dgm:cxn modelId="{10601827-D372-3846-AB32-87162C5B8BAD}" type="presOf" srcId="{92BD44C1-20CD-411B-A67F-7BADD004B1ED}" destId="{213C8238-3437-4A1F-99C9-63E311823E6B}" srcOrd="0" destOrd="4" presId="urn:microsoft.com/office/officeart/2005/8/layout/pList2#1"/>
    <dgm:cxn modelId="{A9E28B48-8ACF-4218-8D57-55F7069A2E83}" srcId="{7B7F696E-D5E6-4561-B9B6-37D5F9A2D71F}" destId="{307E0338-11E5-4AFB-98D0-53A8CBE29793}" srcOrd="1" destOrd="0" parTransId="{5313A766-67B7-4887-9602-E705C69EC87B}" sibTransId="{3EA7E37A-A176-4D04-80B1-63F503828BEA}"/>
    <dgm:cxn modelId="{FEA87340-5E13-4844-8FC3-20DD4090FD9D}" type="presOf" srcId="{F9339DB0-91EA-4615-B254-977A1F82843E}" destId="{84DA0C9B-A357-4DFD-B6DB-584661E4B74E}" srcOrd="0" destOrd="5" presId="urn:microsoft.com/office/officeart/2005/8/layout/pList2#1"/>
    <dgm:cxn modelId="{1CA85413-6489-4F6B-A31B-8B4B43001C64}" srcId="{3D42D0C6-1E16-426D-904D-2023DCC63DD4}" destId="{7B7F696E-D5E6-4561-B9B6-37D5F9A2D71F}" srcOrd="0" destOrd="0" parTransId="{FBE46F2D-D07A-4D23-B608-6CBA1CEE1302}" sibTransId="{E1EEA25B-4E55-4A14-A199-8B9224E8BC07}"/>
    <dgm:cxn modelId="{9B10803C-9C23-4052-B1A3-ACB89FE1A66D}" srcId="{4B31EEDB-CBDF-4AE5-B05F-80360A116D17}" destId="{06A4065F-6150-4D0A-939E-4723D94ABDF0}" srcOrd="2" destOrd="0" parTransId="{153182F3-BDB4-40F8-94E3-74039D2535A8}" sibTransId="{41CC63C2-B1AC-4F38-B23A-AD45B01C93E5}"/>
    <dgm:cxn modelId="{507696F6-A2B4-7E42-BEFF-8E6A9D51675D}" type="presOf" srcId="{4B31EEDB-CBDF-4AE5-B05F-80360A116D17}" destId="{84DA0C9B-A357-4DFD-B6DB-584661E4B74E}" srcOrd="0" destOrd="0" presId="urn:microsoft.com/office/officeart/2005/8/layout/pList2#1"/>
    <dgm:cxn modelId="{B00EFE70-DDBB-AF45-B70C-DAA8CDA43D46}" type="presOf" srcId="{0412E3D4-8159-4BCB-B64F-FD686E79B6E0}" destId="{84DA0C9B-A357-4DFD-B6DB-584661E4B74E}" srcOrd="0" destOrd="1" presId="urn:microsoft.com/office/officeart/2005/8/layout/pList2#1"/>
    <dgm:cxn modelId="{9F65E22E-C819-4A03-BFEF-1A6ACF6B9528}" srcId="{3D42D0C6-1E16-426D-904D-2023DCC63DD4}" destId="{5FD316B4-ECF9-472E-83AD-4A02AFFEF948}" srcOrd="3" destOrd="0" parTransId="{7DCAF287-F84F-4CAA-94EC-39C831AF4552}" sibTransId="{BABC3D7E-AC9A-4FB1-8859-CBEB0C56F959}"/>
    <dgm:cxn modelId="{828DDE34-7273-A648-8500-236A52C8FE8F}" type="presOf" srcId="{8740DFDC-1E3B-4BAD-A0BA-1EF7A365D88F}" destId="{213C8238-3437-4A1F-99C9-63E311823E6B}" srcOrd="0" destOrd="2" presId="urn:microsoft.com/office/officeart/2005/8/layout/pList2#1"/>
    <dgm:cxn modelId="{38915879-B164-4249-BE85-1146380C71C5}" srcId="{4B31EEDB-CBDF-4AE5-B05F-80360A116D17}" destId="{E0CAB926-F202-4AAF-B9C6-E05572DA7F2C}" srcOrd="5" destOrd="0" parTransId="{EDFE7D5A-5628-4A41-B204-C1BC61C238BC}" sibTransId="{B36C22FC-2572-4391-93C5-F16F1183A84D}"/>
    <dgm:cxn modelId="{88F5675C-E775-47BB-BA85-FEB1F29EBD6C}" srcId="{7FAEC229-44E1-4A20-842F-3DDFCC4C459A}" destId="{9EF87040-01FB-47E2-9EC7-4DD01DDB67CE}" srcOrd="2" destOrd="0" parTransId="{E52EB2ED-BA97-43A7-AFD4-237D950B2C73}" sibTransId="{267CB10A-B412-4E7E-B7E8-193DE75A9A0D}"/>
    <dgm:cxn modelId="{B60091DB-FA99-C949-9E7F-3B39230BFB40}" type="presOf" srcId="{7FAEC229-44E1-4A20-842F-3DDFCC4C459A}" destId="{213C8238-3437-4A1F-99C9-63E311823E6B}" srcOrd="0" destOrd="0" presId="urn:microsoft.com/office/officeart/2005/8/layout/pList2#1"/>
    <dgm:cxn modelId="{B581A342-0A3E-6348-8171-B568B52B6019}" type="presOf" srcId="{4A8D1686-DB5F-452E-AC98-9CFBCBBCEC1D}" destId="{37573F82-48A1-4599-9EE3-8E80B22E34E4}" srcOrd="0" destOrd="1" presId="urn:microsoft.com/office/officeart/2005/8/layout/pList2#1"/>
    <dgm:cxn modelId="{35B736CE-5FE0-4C78-BFE9-C9FA66DC7C53}" srcId="{3D42D0C6-1E16-426D-904D-2023DCC63DD4}" destId="{4B31EEDB-CBDF-4AE5-B05F-80360A116D17}" srcOrd="2" destOrd="0" parTransId="{B54B3C2B-CAFB-4007-9713-806606523070}" sibTransId="{1941ED68-9D0B-42F6-9393-635114519CD1}"/>
    <dgm:cxn modelId="{2D4B27B9-002A-461F-9560-E83032B3CA68}" srcId="{4B31EEDB-CBDF-4AE5-B05F-80360A116D17}" destId="{91C05DBD-934F-498B-8A19-7C52F872F81F}" srcOrd="1" destOrd="0" parTransId="{22BF6DFC-A874-433A-8B22-27C448DF8CAF}" sibTransId="{52B2C8B8-30C1-4AE6-8CB5-526DFB266F90}"/>
    <dgm:cxn modelId="{505D6A0F-539D-414E-B96F-9FCCC8D61F0D}" type="presOf" srcId="{1941ED68-9D0B-42F6-9393-635114519CD1}" destId="{4907321D-F889-4092-9B86-7963445CADEB}" srcOrd="0" destOrd="0" presId="urn:microsoft.com/office/officeart/2005/8/layout/pList2#1"/>
    <dgm:cxn modelId="{37D8AFA8-D710-4C1B-B434-282D2153AAA7}" srcId="{7B7F696E-D5E6-4561-B9B6-37D5F9A2D71F}" destId="{C4326D6F-4C5D-45EF-B4E4-85D789ED97A3}" srcOrd="2" destOrd="0" parTransId="{ED78BDCD-152B-4EE9-A29F-3CD664F67398}" sibTransId="{C42316AD-71DF-4D8F-805A-6900CD669E5C}"/>
    <dgm:cxn modelId="{92085883-1B70-504B-BEE2-1D39FA8F93CD}" type="presOf" srcId="{F2B772E8-EC93-4869-8353-8CB535ECB088}" destId="{497F0DE7-2D9E-45A5-A438-A8A5829BA63B}" srcOrd="0" destOrd="1" presId="urn:microsoft.com/office/officeart/2005/8/layout/pList2#1"/>
    <dgm:cxn modelId="{8D685FC0-D47C-5D4F-9B96-55E744353A4F}" type="presOf" srcId="{3EC0290C-422E-4918-AFCB-E408D3F26E2E}" destId="{84DA0C9B-A357-4DFD-B6DB-584661E4B74E}" srcOrd="0" destOrd="4" presId="urn:microsoft.com/office/officeart/2005/8/layout/pList2#1"/>
    <dgm:cxn modelId="{A5F6B8BD-A2B4-4E69-BC21-E1DF9671D318}" srcId="{4B31EEDB-CBDF-4AE5-B05F-80360A116D17}" destId="{0412E3D4-8159-4BCB-B64F-FD686E79B6E0}" srcOrd="0" destOrd="0" parTransId="{3339257A-CF94-4FF0-A4A9-5EA821070933}" sibTransId="{1EA3CBA0-3AF4-4E0B-8D87-410CB8485BD3}"/>
    <dgm:cxn modelId="{570EF32B-A155-394A-9A66-48D49E3F2031}" type="presOf" srcId="{307E0338-11E5-4AFB-98D0-53A8CBE29793}" destId="{497F0DE7-2D9E-45A5-A438-A8A5829BA63B}" srcOrd="0" destOrd="2" presId="urn:microsoft.com/office/officeart/2005/8/layout/pList2#1"/>
    <dgm:cxn modelId="{5C905432-5824-B64C-8F63-552BCCCF3AC6}" type="presOf" srcId="{3D42D0C6-1E16-426D-904D-2023DCC63DD4}" destId="{B04863D3-C03D-48BA-8A7B-8ED97A1E8D19}" srcOrd="0" destOrd="0" presId="urn:microsoft.com/office/officeart/2005/8/layout/pList2#1"/>
    <dgm:cxn modelId="{7FF775B2-5091-FE4E-994E-67F267AFA1C8}" type="presOf" srcId="{9EF87040-01FB-47E2-9EC7-4DD01DDB67CE}" destId="{213C8238-3437-4A1F-99C9-63E311823E6B}" srcOrd="0" destOrd="3" presId="urn:microsoft.com/office/officeart/2005/8/layout/pList2#1"/>
    <dgm:cxn modelId="{6C244091-81FF-444A-AF49-1D3315B5C623}" type="presOf" srcId="{06A4065F-6150-4D0A-939E-4723D94ABDF0}" destId="{84DA0C9B-A357-4DFD-B6DB-584661E4B74E}" srcOrd="0" destOrd="3" presId="urn:microsoft.com/office/officeart/2005/8/layout/pList2#1"/>
    <dgm:cxn modelId="{14A2A69F-0640-4740-A97D-AA4DCD05CC6B}" type="presOf" srcId="{91C05DBD-934F-498B-8A19-7C52F872F81F}" destId="{84DA0C9B-A357-4DFD-B6DB-584661E4B74E}" srcOrd="0" destOrd="2" presId="urn:microsoft.com/office/officeart/2005/8/layout/pList2#1"/>
    <dgm:cxn modelId="{72DBE1F1-C415-6648-A629-61F8CA73BFD8}" type="presOf" srcId="{75CB80D9-4B69-4CE3-B354-6C8715DE7DFB}" destId="{37573F82-48A1-4599-9EE3-8E80B22E34E4}" srcOrd="0" destOrd="2" presId="urn:microsoft.com/office/officeart/2005/8/layout/pList2#1"/>
    <dgm:cxn modelId="{48BDE98D-DACF-48DF-83CA-D7C8C1A3D97F}" srcId="{5FD316B4-ECF9-472E-83AD-4A02AFFEF948}" destId="{4A8D1686-DB5F-452E-AC98-9CFBCBBCEC1D}" srcOrd="0" destOrd="0" parTransId="{939ACD80-10FC-49C2-8838-F913FC991F26}" sibTransId="{185C7E2A-99ED-4B26-891D-740F97D103EA}"/>
    <dgm:cxn modelId="{5F357878-330B-49BC-88ED-FB970CEE190B}" srcId="{4B31EEDB-CBDF-4AE5-B05F-80360A116D17}" destId="{3EC0290C-422E-4918-AFCB-E408D3F26E2E}" srcOrd="3" destOrd="0" parTransId="{5105F641-8A89-4C3D-9387-E0465D6E4764}" sibTransId="{654FD4CB-1F63-4A3B-97EA-6A724F4A9736}"/>
    <dgm:cxn modelId="{882D38DB-AA6E-4745-BBD4-8F22BBC28912}" type="presOf" srcId="{FFD1737A-372C-4238-8E1F-2483D099FF80}" destId="{213C8238-3437-4A1F-99C9-63E311823E6B}" srcOrd="0" destOrd="5" presId="urn:microsoft.com/office/officeart/2005/8/layout/pList2#1"/>
    <dgm:cxn modelId="{76BAABD0-8F51-1B4E-BA08-A5C5C0B9FA93}" type="presOf" srcId="{5FD316B4-ECF9-472E-83AD-4A02AFFEF948}" destId="{37573F82-48A1-4599-9EE3-8E80B22E34E4}" srcOrd="0" destOrd="0" presId="urn:microsoft.com/office/officeart/2005/8/layout/pList2#1"/>
    <dgm:cxn modelId="{5852C115-D05F-6442-A247-A8919A8C964C}" type="presOf" srcId="{7B7F696E-D5E6-4561-B9B6-37D5F9A2D71F}" destId="{497F0DE7-2D9E-45A5-A438-A8A5829BA63B}" srcOrd="0" destOrd="0" presId="urn:microsoft.com/office/officeart/2005/8/layout/pList2#1"/>
    <dgm:cxn modelId="{BDF0BCBD-DA72-4EC8-AED1-4B8048C09102}" srcId="{7B7F696E-D5E6-4561-B9B6-37D5F9A2D71F}" destId="{F2B772E8-EC93-4869-8353-8CB535ECB088}" srcOrd="0" destOrd="0" parTransId="{C919B10F-8E06-48A8-BE35-7CBC2149F0C5}" sibTransId="{490BDFE2-EB4F-4F1D-9C8F-556CBCF865BC}"/>
    <dgm:cxn modelId="{0D872340-9D73-4EB1-8B8F-95A3CD56CBF7}" srcId="{7FAEC229-44E1-4A20-842F-3DDFCC4C459A}" destId="{92BD44C1-20CD-411B-A67F-7BADD004B1ED}" srcOrd="3" destOrd="0" parTransId="{0F09F7AC-45D0-4718-8244-15FAF3D73589}" sibTransId="{811D3614-1D5F-49C7-958F-E219327F856B}"/>
    <dgm:cxn modelId="{303C15A6-7EDC-814B-9A52-6B26F38709D7}" type="presOf" srcId="{059B56FC-5AB6-4669-801A-C50EFD7B0A6F}" destId="{213C8238-3437-4A1F-99C9-63E311823E6B}" srcOrd="0" destOrd="1" presId="urn:microsoft.com/office/officeart/2005/8/layout/pList2#1"/>
    <dgm:cxn modelId="{C4E1816D-3207-ED47-A6AB-9C8DA456CBE1}" type="presOf" srcId="{E0CAB926-F202-4AAF-B9C6-E05572DA7F2C}" destId="{84DA0C9B-A357-4DFD-B6DB-584661E4B74E}" srcOrd="0" destOrd="6" presId="urn:microsoft.com/office/officeart/2005/8/layout/pList2#1"/>
    <dgm:cxn modelId="{7662E546-4CDE-B840-AA38-9EF187BE695D}" type="presOf" srcId="{C4326D6F-4C5D-45EF-B4E4-85D789ED97A3}" destId="{497F0DE7-2D9E-45A5-A438-A8A5829BA63B}" srcOrd="0" destOrd="3" presId="urn:microsoft.com/office/officeart/2005/8/layout/pList2#1"/>
    <dgm:cxn modelId="{6C0EBD30-805F-4A36-820D-6B16DDE13F05}" srcId="{3D42D0C6-1E16-426D-904D-2023DCC63DD4}" destId="{7FAEC229-44E1-4A20-842F-3DDFCC4C459A}" srcOrd="1" destOrd="0" parTransId="{5C44E08E-0D4E-42B3-BD1D-B3A3687BC83B}" sibTransId="{67668E7A-5BD9-41BF-A0AF-761CD3F2254C}"/>
    <dgm:cxn modelId="{186DD6D1-3660-4A0C-AAEC-6C306FFB8D0F}" srcId="{4B31EEDB-CBDF-4AE5-B05F-80360A116D17}" destId="{F9339DB0-91EA-4615-B254-977A1F82843E}" srcOrd="4" destOrd="0" parTransId="{13325493-8FC8-42E7-A705-140B4D0E253C}" sibTransId="{66FB1B50-F654-45EA-9AE2-33AA81A60859}"/>
    <dgm:cxn modelId="{8137E033-3D30-4E9E-8E15-CF8B61880293}" srcId="{7FAEC229-44E1-4A20-842F-3DDFCC4C459A}" destId="{8740DFDC-1E3B-4BAD-A0BA-1EF7A365D88F}" srcOrd="1" destOrd="0" parTransId="{FED0D666-A4F2-4C3C-8097-9299C9B6DCEE}" sibTransId="{ECC3D5D8-4D70-4D41-8276-E91901FCE4CF}"/>
    <dgm:cxn modelId="{87343212-6F72-2B41-8D3B-332A3BDDC1F2}" type="presParOf" srcId="{B04863D3-C03D-48BA-8A7B-8ED97A1E8D19}" destId="{EA8A0132-CC4B-43D6-89DF-41C90F3D232E}" srcOrd="0" destOrd="0" presId="urn:microsoft.com/office/officeart/2005/8/layout/pList2#1"/>
    <dgm:cxn modelId="{8801635A-1B3D-E84F-9E09-710418D01A7E}" type="presParOf" srcId="{B04863D3-C03D-48BA-8A7B-8ED97A1E8D19}" destId="{86532F39-110D-4B49-9E92-74B7AFE7F9D1}" srcOrd="1" destOrd="0" presId="urn:microsoft.com/office/officeart/2005/8/layout/pList2#1"/>
    <dgm:cxn modelId="{222F8E5B-BA54-D148-95FD-1AF2E408540D}" type="presParOf" srcId="{86532F39-110D-4B49-9E92-74B7AFE7F9D1}" destId="{CBB218BF-E0A8-441A-BEF3-C7C0376AD8C3}" srcOrd="0" destOrd="0" presId="urn:microsoft.com/office/officeart/2005/8/layout/pList2#1"/>
    <dgm:cxn modelId="{97FF41C4-08CC-EB46-BAC2-B9195E278122}" type="presParOf" srcId="{CBB218BF-E0A8-441A-BEF3-C7C0376AD8C3}" destId="{497F0DE7-2D9E-45A5-A438-A8A5829BA63B}" srcOrd="0" destOrd="0" presId="urn:microsoft.com/office/officeart/2005/8/layout/pList2#1"/>
    <dgm:cxn modelId="{1DFD76A3-955A-A949-8D28-12105F412FD5}" type="presParOf" srcId="{CBB218BF-E0A8-441A-BEF3-C7C0376AD8C3}" destId="{EAB88FB8-63DE-41B8-BF7A-D0361F664CB4}" srcOrd="1" destOrd="0" presId="urn:microsoft.com/office/officeart/2005/8/layout/pList2#1"/>
    <dgm:cxn modelId="{73A07812-D152-0740-B695-E30447EE22E6}" type="presParOf" srcId="{CBB218BF-E0A8-441A-BEF3-C7C0376AD8C3}" destId="{DD1C4322-AB0F-4FFA-BF22-9118E5B4510E}" srcOrd="2" destOrd="0" presId="urn:microsoft.com/office/officeart/2005/8/layout/pList2#1"/>
    <dgm:cxn modelId="{62F04C17-CFF6-AF46-9735-74B44348367A}" type="presParOf" srcId="{86532F39-110D-4B49-9E92-74B7AFE7F9D1}" destId="{D1A7813D-7120-4E30-80C2-EA8C3C0B5DC8}" srcOrd="1" destOrd="0" presId="urn:microsoft.com/office/officeart/2005/8/layout/pList2#1"/>
    <dgm:cxn modelId="{A67E6DF5-5161-C24E-A77D-8CB7E3F0FA7B}" type="presParOf" srcId="{86532F39-110D-4B49-9E92-74B7AFE7F9D1}" destId="{D5D35873-C2B3-47B3-9CE1-ACEE5120D2CB}" srcOrd="2" destOrd="0" presId="urn:microsoft.com/office/officeart/2005/8/layout/pList2#1"/>
    <dgm:cxn modelId="{D4A1A192-F608-7846-8B34-854C278598E2}" type="presParOf" srcId="{D5D35873-C2B3-47B3-9CE1-ACEE5120D2CB}" destId="{213C8238-3437-4A1F-99C9-63E311823E6B}" srcOrd="0" destOrd="0" presId="urn:microsoft.com/office/officeart/2005/8/layout/pList2#1"/>
    <dgm:cxn modelId="{A62635EF-4265-EF4A-B30E-56CFCC62C63E}" type="presParOf" srcId="{D5D35873-C2B3-47B3-9CE1-ACEE5120D2CB}" destId="{03231E88-EC54-46F1-B134-1CE08FCA1B01}" srcOrd="1" destOrd="0" presId="urn:microsoft.com/office/officeart/2005/8/layout/pList2#1"/>
    <dgm:cxn modelId="{3F0BF581-7BBA-C34F-931C-BEBE355D4135}" type="presParOf" srcId="{D5D35873-C2B3-47B3-9CE1-ACEE5120D2CB}" destId="{4D368227-BCE2-4EA9-9072-4B009A35F6C1}" srcOrd="2" destOrd="0" presId="urn:microsoft.com/office/officeart/2005/8/layout/pList2#1"/>
    <dgm:cxn modelId="{1156C4C3-E730-8146-A3E9-8BF7F12E1C2D}" type="presParOf" srcId="{86532F39-110D-4B49-9E92-74B7AFE7F9D1}" destId="{80C9BBEE-BA3E-4238-8C50-8E43D98F4816}" srcOrd="3" destOrd="0" presId="urn:microsoft.com/office/officeart/2005/8/layout/pList2#1"/>
    <dgm:cxn modelId="{63FD3C24-C7D6-FF4D-84B4-F8146BB8A259}" type="presParOf" srcId="{86532F39-110D-4B49-9E92-74B7AFE7F9D1}" destId="{12224287-A83E-4D92-B2B6-0A2B5AA0DE67}" srcOrd="4" destOrd="0" presId="urn:microsoft.com/office/officeart/2005/8/layout/pList2#1"/>
    <dgm:cxn modelId="{8F174B50-1A14-A24D-8B82-4D4566BD0091}" type="presParOf" srcId="{12224287-A83E-4D92-B2B6-0A2B5AA0DE67}" destId="{84DA0C9B-A357-4DFD-B6DB-584661E4B74E}" srcOrd="0" destOrd="0" presId="urn:microsoft.com/office/officeart/2005/8/layout/pList2#1"/>
    <dgm:cxn modelId="{9987C06F-991C-094B-8380-DC2E290459B3}" type="presParOf" srcId="{12224287-A83E-4D92-B2B6-0A2B5AA0DE67}" destId="{87A0BBED-BDC9-465C-A20C-D82844C34B0E}" srcOrd="1" destOrd="0" presId="urn:microsoft.com/office/officeart/2005/8/layout/pList2#1"/>
    <dgm:cxn modelId="{378CB995-C9B9-2D43-B17E-B31C440DD96A}" type="presParOf" srcId="{12224287-A83E-4D92-B2B6-0A2B5AA0DE67}" destId="{5CCDC2CF-73CD-433E-BEC7-DF6F173800B0}" srcOrd="2" destOrd="0" presId="urn:microsoft.com/office/officeart/2005/8/layout/pList2#1"/>
    <dgm:cxn modelId="{DABC83FB-FF1A-AC44-9DCB-E7B6CF37E753}" type="presParOf" srcId="{86532F39-110D-4B49-9E92-74B7AFE7F9D1}" destId="{4907321D-F889-4092-9B86-7963445CADEB}" srcOrd="5" destOrd="0" presId="urn:microsoft.com/office/officeart/2005/8/layout/pList2#1"/>
    <dgm:cxn modelId="{929B7EEE-E265-1442-8C89-57AEE74631EC}" type="presParOf" srcId="{86532F39-110D-4B49-9E92-74B7AFE7F9D1}" destId="{6607FFE2-8D6D-4057-A674-57A9F0E044CB}" srcOrd="6" destOrd="0" presId="urn:microsoft.com/office/officeart/2005/8/layout/pList2#1"/>
    <dgm:cxn modelId="{7295E1A7-5F5A-FE40-952E-3EA2DF058EE5}" type="presParOf" srcId="{6607FFE2-8D6D-4057-A674-57A9F0E044CB}" destId="{37573F82-48A1-4599-9EE3-8E80B22E34E4}" srcOrd="0" destOrd="0" presId="urn:microsoft.com/office/officeart/2005/8/layout/pList2#1"/>
    <dgm:cxn modelId="{8991FD54-4E5F-2D41-955C-988881D867F8}" type="presParOf" srcId="{6607FFE2-8D6D-4057-A674-57A9F0E044CB}" destId="{403F6BE4-EE94-421B-8976-0C4E05193C04}" srcOrd="1" destOrd="0" presId="urn:microsoft.com/office/officeart/2005/8/layout/pList2#1"/>
    <dgm:cxn modelId="{08F391CD-9327-9741-A863-B5CC2C8082DD}" type="presParOf" srcId="{6607FFE2-8D6D-4057-A674-57A9F0E044CB}" destId="{709FF401-06E0-425A-B565-4F00E98CA710}" srcOrd="2" destOrd="0" presId="urn:microsoft.com/office/officeart/2005/8/layout/p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8A0132-CC4B-43D6-89DF-41C90F3D232E}">
      <dsp:nvSpPr>
        <dsp:cNvPr id="0" name=""/>
        <dsp:cNvSpPr/>
      </dsp:nvSpPr>
      <dsp:spPr>
        <a:xfrm>
          <a:off x="0" y="0"/>
          <a:ext cx="9632619" cy="1824067"/>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1C4322-AB0F-4FFA-BF22-9118E5B4510E}">
      <dsp:nvSpPr>
        <dsp:cNvPr id="0" name=""/>
        <dsp:cNvSpPr/>
      </dsp:nvSpPr>
      <dsp:spPr>
        <a:xfrm>
          <a:off x="291631" y="243208"/>
          <a:ext cx="2104501" cy="1337649"/>
        </a:xfrm>
        <a:prstGeom prst="roundRect">
          <a:avLst>
            <a:gd name="adj" fmla="val 10000"/>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7F0DE7-2D9E-45A5-A438-A8A5829BA63B}">
      <dsp:nvSpPr>
        <dsp:cNvPr id="0" name=""/>
        <dsp:cNvSpPr/>
      </dsp:nvSpPr>
      <dsp:spPr>
        <a:xfrm rot="10800000">
          <a:off x="291631" y="1824067"/>
          <a:ext cx="2104501" cy="2229415"/>
        </a:xfrm>
        <a:prstGeom prst="round2SameRect">
          <a:avLst>
            <a:gd name="adj1" fmla="val 10500"/>
            <a:gd name="adj2" fmla="val 0"/>
          </a:avLst>
        </a:prstGeom>
        <a:solidFill>
          <a:schemeClr val="accent2">
            <a:lumMod val="60000"/>
            <a:lumOff val="4000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lvl="0" algn="l" defTabSz="577850">
            <a:lnSpc>
              <a:spcPct val="90000"/>
            </a:lnSpc>
            <a:spcBef>
              <a:spcPct val="0"/>
            </a:spcBef>
            <a:spcAft>
              <a:spcPct val="35000"/>
            </a:spcAft>
          </a:pPr>
          <a:r>
            <a:rPr lang="it-IT" sz="1300" b="1" i="1" kern="1200" dirty="0" smtClean="0">
              <a:effectLst>
                <a:outerShdw blurRad="38100" dist="38100" dir="2700000" algn="tl">
                  <a:srgbClr val="000000">
                    <a:alpha val="43137"/>
                  </a:srgbClr>
                </a:outerShdw>
              </a:effectLst>
            </a:rPr>
            <a:t>NATO Procurement Organisation (NPO) – Program Offices</a:t>
          </a:r>
          <a:endParaRPr lang="it-IT" sz="1300" b="1" i="1" kern="1200" dirty="0">
            <a:effectLst>
              <a:outerShdw blurRad="38100" dist="38100" dir="2700000" algn="tl">
                <a:srgbClr val="000000">
                  <a:alpha val="43137"/>
                </a:srgbClr>
              </a:outerShdw>
            </a:effectLst>
          </a:endParaRPr>
        </a:p>
        <a:p>
          <a:pPr marL="57150" lvl="1" indent="-57150" algn="l" defTabSz="488950">
            <a:lnSpc>
              <a:spcPct val="90000"/>
            </a:lnSpc>
            <a:spcBef>
              <a:spcPct val="0"/>
            </a:spcBef>
            <a:spcAft>
              <a:spcPct val="15000"/>
            </a:spcAft>
            <a:buChar char="••"/>
          </a:pPr>
          <a:r>
            <a:rPr lang="it-IT" sz="1100" kern="1200" dirty="0" smtClean="0"/>
            <a:t>NATO Alliance Ground Surveillance Management Agency (NAGSMA)</a:t>
          </a:r>
        </a:p>
        <a:p>
          <a:pPr marL="57150" lvl="1" indent="-57150" algn="l" defTabSz="488950">
            <a:lnSpc>
              <a:spcPct val="90000"/>
            </a:lnSpc>
            <a:spcBef>
              <a:spcPct val="0"/>
            </a:spcBef>
            <a:spcAft>
              <a:spcPct val="15000"/>
            </a:spcAft>
            <a:buChar char="••"/>
          </a:pPr>
          <a:r>
            <a:rPr lang="en-US" sz="1100" kern="1200" dirty="0" smtClean="0"/>
            <a:t>NATO Helicopter Management Agency (NAHEMA)</a:t>
          </a:r>
          <a:endParaRPr lang="en-US" sz="1100" kern="1200" dirty="0"/>
        </a:p>
        <a:p>
          <a:pPr marL="57150" lvl="1" indent="-57150" algn="l" defTabSz="488950">
            <a:lnSpc>
              <a:spcPct val="90000"/>
            </a:lnSpc>
            <a:spcBef>
              <a:spcPct val="0"/>
            </a:spcBef>
            <a:spcAft>
              <a:spcPct val="15000"/>
            </a:spcAft>
            <a:buChar char="••"/>
          </a:pPr>
          <a:r>
            <a:rPr lang="en-US" sz="1100" kern="1200" dirty="0" smtClean="0"/>
            <a:t>NATO Airborne Early Warning Management Agency (NAPMA</a:t>
          </a:r>
          <a:r>
            <a:rPr lang="en-US" sz="1000" kern="1200" dirty="0" smtClean="0"/>
            <a:t>)</a:t>
          </a:r>
          <a:endParaRPr lang="en-US" sz="1000" kern="1200" dirty="0"/>
        </a:p>
      </dsp:txBody>
      <dsp:txXfrm rot="10800000">
        <a:off x="291631" y="1824067"/>
        <a:ext cx="2104501" cy="2229415"/>
      </dsp:txXfrm>
    </dsp:sp>
    <dsp:sp modelId="{4D368227-BCE2-4EA9-9072-4B009A35F6C1}">
      <dsp:nvSpPr>
        <dsp:cNvPr id="0" name=""/>
        <dsp:cNvSpPr/>
      </dsp:nvSpPr>
      <dsp:spPr>
        <a:xfrm>
          <a:off x="2606582" y="243208"/>
          <a:ext cx="2104501" cy="1337649"/>
        </a:xfrm>
        <a:prstGeom prst="roundRect">
          <a:avLst>
            <a:gd name="adj" fmla="val 10000"/>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3C8238-3437-4A1F-99C9-63E311823E6B}">
      <dsp:nvSpPr>
        <dsp:cNvPr id="0" name=""/>
        <dsp:cNvSpPr/>
      </dsp:nvSpPr>
      <dsp:spPr>
        <a:xfrm rot="10800000">
          <a:off x="2606582" y="1824067"/>
          <a:ext cx="2104501" cy="2229415"/>
        </a:xfrm>
        <a:prstGeom prst="round2SameRect">
          <a:avLst>
            <a:gd name="adj1" fmla="val 10500"/>
            <a:gd name="adj2" fmla="val 0"/>
          </a:avLst>
        </a:prstGeom>
        <a:solidFill>
          <a:srgbClr val="00B050"/>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77850">
            <a:lnSpc>
              <a:spcPct val="90000"/>
            </a:lnSpc>
            <a:spcBef>
              <a:spcPct val="0"/>
            </a:spcBef>
            <a:spcAft>
              <a:spcPct val="35000"/>
            </a:spcAft>
          </a:pPr>
          <a:r>
            <a:rPr lang="it-IT" sz="1300" b="1" i="1" kern="1200" dirty="0" smtClean="0">
              <a:effectLst>
                <a:outerShdw blurRad="38100" dist="38100" dir="2700000" algn="tl">
                  <a:srgbClr val="000000">
                    <a:alpha val="43137"/>
                  </a:srgbClr>
                </a:outerShdw>
              </a:effectLst>
            </a:rPr>
            <a:t>NATO </a:t>
          </a:r>
          <a:r>
            <a:rPr lang="it-IT" sz="1300" b="1" i="1" kern="1200" dirty="0" err="1" smtClean="0">
              <a:effectLst>
                <a:outerShdw blurRad="38100" dist="38100" dir="2700000" algn="tl">
                  <a:srgbClr val="000000">
                    <a:alpha val="43137"/>
                  </a:srgbClr>
                </a:outerShdw>
              </a:effectLst>
            </a:rPr>
            <a:t>Support</a:t>
          </a:r>
          <a:r>
            <a:rPr lang="it-IT" sz="1300" b="1" i="1" kern="1200" dirty="0" smtClean="0">
              <a:effectLst>
                <a:outerShdw blurRad="38100" dist="38100" dir="2700000" algn="tl">
                  <a:srgbClr val="000000">
                    <a:alpha val="43137"/>
                  </a:srgbClr>
                </a:outerShdw>
              </a:effectLst>
            </a:rPr>
            <a:t> &amp; Procurement Agency </a:t>
          </a:r>
          <a:endParaRPr lang="it-IT" sz="1300" kern="1200" dirty="0" smtClean="0">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it-IT" sz="1200" kern="1200" dirty="0" smtClean="0"/>
            <a:t>Transportation</a:t>
          </a:r>
        </a:p>
        <a:p>
          <a:pPr marL="114300" lvl="1" indent="-114300" algn="l" defTabSz="533400">
            <a:lnSpc>
              <a:spcPct val="90000"/>
            </a:lnSpc>
            <a:spcBef>
              <a:spcPct val="0"/>
            </a:spcBef>
            <a:spcAft>
              <a:spcPct val="15000"/>
            </a:spcAft>
            <a:buChar char="••"/>
          </a:pPr>
          <a:r>
            <a:rPr lang="it-IT" sz="1200" kern="1200" dirty="0" smtClean="0"/>
            <a:t>Pipelines</a:t>
          </a:r>
        </a:p>
        <a:p>
          <a:pPr marL="114300" lvl="1" indent="-114300" algn="l" defTabSz="533400">
            <a:lnSpc>
              <a:spcPct val="90000"/>
            </a:lnSpc>
            <a:spcBef>
              <a:spcPct val="0"/>
            </a:spcBef>
            <a:spcAft>
              <a:spcPct val="15000"/>
            </a:spcAft>
            <a:buChar char="••"/>
          </a:pPr>
          <a:r>
            <a:rPr lang="it-IT" sz="1200" kern="1200" dirty="0" smtClean="0"/>
            <a:t>Security &amp; Defence Systems</a:t>
          </a:r>
        </a:p>
        <a:p>
          <a:pPr marL="114300" lvl="1" indent="-114300" algn="l" defTabSz="533400">
            <a:lnSpc>
              <a:spcPct val="90000"/>
            </a:lnSpc>
            <a:spcBef>
              <a:spcPct val="0"/>
            </a:spcBef>
            <a:spcAft>
              <a:spcPct val="15000"/>
            </a:spcAft>
            <a:buChar char="••"/>
          </a:pPr>
          <a:r>
            <a:rPr lang="it-IT" sz="1200" kern="1200" dirty="0" smtClean="0"/>
            <a:t>Infrastructures</a:t>
          </a:r>
        </a:p>
        <a:p>
          <a:pPr marL="114300" lvl="1" indent="-114300" algn="l" defTabSz="533400">
            <a:lnSpc>
              <a:spcPct val="90000"/>
            </a:lnSpc>
            <a:spcBef>
              <a:spcPct val="0"/>
            </a:spcBef>
            <a:spcAft>
              <a:spcPct val="15000"/>
            </a:spcAft>
            <a:buChar char="••"/>
          </a:pPr>
          <a:r>
            <a:rPr lang="it-IT" sz="1200" kern="1200" dirty="0" smtClean="0"/>
            <a:t>Logisitcs</a:t>
          </a:r>
        </a:p>
      </dsp:txBody>
      <dsp:txXfrm rot="10800000">
        <a:off x="2606582" y="1824067"/>
        <a:ext cx="2104501" cy="2229415"/>
      </dsp:txXfrm>
    </dsp:sp>
    <dsp:sp modelId="{5CCDC2CF-73CD-433E-BEC7-DF6F173800B0}">
      <dsp:nvSpPr>
        <dsp:cNvPr id="0" name=""/>
        <dsp:cNvSpPr/>
      </dsp:nvSpPr>
      <dsp:spPr>
        <a:xfrm>
          <a:off x="4921534" y="243208"/>
          <a:ext cx="2104501" cy="1337649"/>
        </a:xfrm>
        <a:prstGeom prst="roundRect">
          <a:avLst>
            <a:gd name="adj" fmla="val 10000"/>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DA0C9B-A357-4DFD-B6DB-584661E4B74E}">
      <dsp:nvSpPr>
        <dsp:cNvPr id="0" name=""/>
        <dsp:cNvSpPr/>
      </dsp:nvSpPr>
      <dsp:spPr>
        <a:xfrm rot="10800000">
          <a:off x="4921534" y="1824067"/>
          <a:ext cx="2104501" cy="2229415"/>
        </a:xfrm>
        <a:prstGeom prst="round2SameRect">
          <a:avLst>
            <a:gd name="adj1" fmla="val 10500"/>
            <a:gd name="adj2" fmla="val 0"/>
          </a:avLst>
        </a:prstGeom>
        <a:solidFill>
          <a:srgbClr val="FFC00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l" defTabSz="577850">
            <a:lnSpc>
              <a:spcPct val="90000"/>
            </a:lnSpc>
            <a:spcBef>
              <a:spcPct val="0"/>
            </a:spcBef>
            <a:spcAft>
              <a:spcPct val="35000"/>
            </a:spcAft>
          </a:pPr>
          <a:r>
            <a:rPr lang="it-IT" sz="1300" b="1" i="1" kern="1200" dirty="0" smtClean="0">
              <a:effectLst>
                <a:outerShdw blurRad="38100" dist="38100" dir="2700000" algn="tl">
                  <a:srgbClr val="000000">
                    <a:alpha val="43137"/>
                  </a:srgbClr>
                </a:outerShdw>
              </a:effectLst>
            </a:rPr>
            <a:t>NATO Communications and </a:t>
          </a:r>
          <a:r>
            <a:rPr lang="it-IT" sz="1200" b="1" i="1" kern="1200" dirty="0" smtClean="0">
              <a:effectLst>
                <a:outerShdw blurRad="38100" dist="38100" dir="2700000" algn="tl">
                  <a:srgbClr val="000000">
                    <a:alpha val="43137"/>
                  </a:srgbClr>
                </a:outerShdw>
              </a:effectLst>
            </a:rPr>
            <a:t>Information  Agency</a:t>
          </a:r>
        </a:p>
        <a:p>
          <a:pPr marL="114300" lvl="1" indent="-114300" algn="l" defTabSz="533400">
            <a:lnSpc>
              <a:spcPct val="90000"/>
            </a:lnSpc>
            <a:spcBef>
              <a:spcPct val="0"/>
            </a:spcBef>
            <a:spcAft>
              <a:spcPct val="15000"/>
            </a:spcAft>
            <a:buChar char="••"/>
          </a:pPr>
          <a:r>
            <a:rPr lang="it-IT" sz="1200" kern="1200" dirty="0" smtClean="0"/>
            <a:t>Command </a:t>
          </a:r>
          <a:r>
            <a:rPr lang="it-IT" sz="1200" kern="1200" dirty="0" err="1" smtClean="0"/>
            <a:t>Support</a:t>
          </a:r>
          <a:r>
            <a:rPr lang="it-IT" sz="1200" kern="1200" dirty="0" smtClean="0"/>
            <a:t> Structure</a:t>
          </a:r>
        </a:p>
        <a:p>
          <a:pPr marL="114300" lvl="1" indent="-114300" algn="l" defTabSz="533400">
            <a:lnSpc>
              <a:spcPct val="90000"/>
            </a:lnSpc>
            <a:spcBef>
              <a:spcPct val="0"/>
            </a:spcBef>
            <a:spcAft>
              <a:spcPct val="15000"/>
            </a:spcAft>
            <a:buChar char="••"/>
          </a:pPr>
          <a:r>
            <a:rPr lang="it-IT" sz="1200" kern="1200" dirty="0" smtClean="0"/>
            <a:t>Air Command &amp; Control (ACCS)</a:t>
          </a:r>
        </a:p>
        <a:p>
          <a:pPr marL="114300" lvl="1" indent="-114300" algn="l" defTabSz="533400">
            <a:lnSpc>
              <a:spcPct val="90000"/>
            </a:lnSpc>
            <a:spcBef>
              <a:spcPct val="0"/>
            </a:spcBef>
            <a:spcAft>
              <a:spcPct val="15000"/>
            </a:spcAft>
            <a:buChar char="••"/>
          </a:pPr>
          <a:r>
            <a:rPr lang="it-IT" sz="1200" kern="1200" dirty="0" err="1" smtClean="0"/>
            <a:t>Support</a:t>
          </a:r>
          <a:r>
            <a:rPr lang="it-IT" sz="1200" kern="1200" dirty="0" smtClean="0"/>
            <a:t> to Operations</a:t>
          </a:r>
        </a:p>
        <a:p>
          <a:pPr marL="114300" lvl="1" indent="-114300" algn="l" defTabSz="533400">
            <a:lnSpc>
              <a:spcPct val="90000"/>
            </a:lnSpc>
            <a:spcBef>
              <a:spcPct val="0"/>
            </a:spcBef>
            <a:spcAft>
              <a:spcPct val="15000"/>
            </a:spcAft>
            <a:buChar char="••"/>
          </a:pPr>
          <a:r>
            <a:rPr lang="it-IT" sz="1200" kern="1200" dirty="0" smtClean="0"/>
            <a:t>Intelligence Sharing</a:t>
          </a:r>
        </a:p>
        <a:p>
          <a:pPr marL="114300" lvl="1" indent="-114300" algn="l" defTabSz="533400">
            <a:lnSpc>
              <a:spcPct val="90000"/>
            </a:lnSpc>
            <a:spcBef>
              <a:spcPct val="0"/>
            </a:spcBef>
            <a:spcAft>
              <a:spcPct val="15000"/>
            </a:spcAft>
            <a:buChar char="••"/>
          </a:pPr>
          <a:r>
            <a:rPr lang="it-IT" sz="1200" kern="1200" dirty="0" smtClean="0"/>
            <a:t>Cyber Security</a:t>
          </a:r>
        </a:p>
        <a:p>
          <a:pPr marL="114300" lvl="1" indent="-114300" algn="l" defTabSz="533400">
            <a:lnSpc>
              <a:spcPct val="90000"/>
            </a:lnSpc>
            <a:spcBef>
              <a:spcPct val="0"/>
            </a:spcBef>
            <a:spcAft>
              <a:spcPct val="15000"/>
            </a:spcAft>
            <a:buChar char="••"/>
          </a:pPr>
          <a:r>
            <a:rPr lang="it-IT" sz="1200" kern="1200" dirty="0" smtClean="0"/>
            <a:t>Satcom</a:t>
          </a:r>
          <a:endParaRPr lang="it-IT" sz="1200" kern="1200" dirty="0"/>
        </a:p>
      </dsp:txBody>
      <dsp:txXfrm rot="10800000">
        <a:off x="4921534" y="1824067"/>
        <a:ext cx="2104501" cy="2229415"/>
      </dsp:txXfrm>
    </dsp:sp>
    <dsp:sp modelId="{709FF401-06E0-425A-B565-4F00E98CA710}">
      <dsp:nvSpPr>
        <dsp:cNvPr id="0" name=""/>
        <dsp:cNvSpPr/>
      </dsp:nvSpPr>
      <dsp:spPr>
        <a:xfrm>
          <a:off x="7236486" y="243208"/>
          <a:ext cx="2104501" cy="1337649"/>
        </a:xfrm>
        <a:prstGeom prst="roundRect">
          <a:avLst>
            <a:gd name="adj" fmla="val 10000"/>
          </a:avLst>
        </a:prstGeom>
        <a:solidFill>
          <a:schemeClr val="accent1">
            <a:tint val="4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573F82-48A1-4599-9EE3-8E80B22E34E4}">
      <dsp:nvSpPr>
        <dsp:cNvPr id="0" name=""/>
        <dsp:cNvSpPr/>
      </dsp:nvSpPr>
      <dsp:spPr>
        <a:xfrm rot="10800000">
          <a:off x="7236486" y="1824067"/>
          <a:ext cx="2104501" cy="2229415"/>
        </a:xfrm>
        <a:prstGeom prst="round2SameRect">
          <a:avLst>
            <a:gd name="adj1" fmla="val 10500"/>
            <a:gd name="adj2" fmla="val 0"/>
          </a:avLst>
        </a:prstGeom>
        <a:solidFill>
          <a:srgbClr val="92D050"/>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lvl="0" algn="l" defTabSz="755650">
            <a:lnSpc>
              <a:spcPct val="90000"/>
            </a:lnSpc>
            <a:spcBef>
              <a:spcPct val="0"/>
            </a:spcBef>
            <a:spcAft>
              <a:spcPct val="35000"/>
            </a:spcAft>
          </a:pPr>
          <a:r>
            <a:rPr lang="en-US" sz="1700" b="1" i="1" kern="1200" dirty="0" smtClean="0"/>
            <a:t>NATO Science and Technology Organisation</a:t>
          </a:r>
          <a:endParaRPr lang="it-IT" sz="1700" kern="1200" dirty="0"/>
        </a:p>
        <a:p>
          <a:pPr marL="114300" lvl="1" indent="-114300" algn="l" defTabSz="577850">
            <a:lnSpc>
              <a:spcPct val="90000"/>
            </a:lnSpc>
            <a:spcBef>
              <a:spcPct val="0"/>
            </a:spcBef>
            <a:spcAft>
              <a:spcPct val="15000"/>
            </a:spcAft>
            <a:buChar char="••"/>
          </a:pPr>
          <a:r>
            <a:rPr lang="en-US" sz="1300" b="0" i="0" kern="1200" dirty="0" smtClean="0"/>
            <a:t>Programme Office for Collaborative Science and Technology</a:t>
          </a:r>
          <a:endParaRPr lang="it-IT" sz="1300" kern="1200" dirty="0"/>
        </a:p>
        <a:p>
          <a:pPr marL="114300" lvl="1" indent="-114300" algn="l" defTabSz="577850">
            <a:lnSpc>
              <a:spcPct val="90000"/>
            </a:lnSpc>
            <a:spcBef>
              <a:spcPct val="0"/>
            </a:spcBef>
            <a:spcAft>
              <a:spcPct val="15000"/>
            </a:spcAft>
            <a:buChar char="••"/>
          </a:pPr>
          <a:r>
            <a:rPr lang="en-US" sz="1300" b="0" i="0" kern="1200" dirty="0" smtClean="0"/>
            <a:t>Centre for Maritime Research and Experimentation</a:t>
          </a:r>
          <a:endParaRPr lang="it-IT" sz="1300" kern="1200" dirty="0"/>
        </a:p>
      </dsp:txBody>
      <dsp:txXfrm rot="10800000">
        <a:off x="7236486" y="1824067"/>
        <a:ext cx="2104501" cy="2229415"/>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C365BC-79F8-AC46-A966-5E271014E517}" type="datetimeFigureOut">
              <a:rPr lang="it-IT" smtClean="0"/>
              <a:pPr/>
              <a:t>19/09/2016</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E4F439-88D6-0946-BE29-027BB0A96102}" type="slidenum">
              <a:rPr lang="it-IT" smtClean="0"/>
              <a:pPr/>
              <a:t>‹#›</a:t>
            </a:fld>
            <a:endParaRPr lang="it-IT" dirty="0"/>
          </a:p>
        </p:txBody>
      </p:sp>
    </p:spTree>
    <p:extLst>
      <p:ext uri="{BB962C8B-B14F-4D97-AF65-F5344CB8AC3E}">
        <p14:creationId xmlns:p14="http://schemas.microsoft.com/office/powerpoint/2010/main" xmlns="" val="742634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1E4F439-88D6-0946-BE29-027BB0A96102}" type="slidenum">
              <a:rPr lang="it-IT" smtClean="0"/>
              <a:pPr/>
              <a:t>7</a:t>
            </a:fld>
            <a:endParaRPr lang="it-IT"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a:defRPr/>
            </a:pPr>
            <a:fld id="{1C4AF200-6F46-4FF4-AD7A-4F68A3EAA737}" type="slidenum">
              <a:rPr lang="en-GB" smtClean="0"/>
              <a:pPr>
                <a:defRPr/>
              </a:pPr>
              <a:t>13</a:t>
            </a:fld>
            <a:endParaRPr lang="en-GB" dirty="0"/>
          </a:p>
        </p:txBody>
      </p:sp>
    </p:spTree>
    <p:extLst>
      <p:ext uri="{BB962C8B-B14F-4D97-AF65-F5344CB8AC3E}">
        <p14:creationId xmlns:p14="http://schemas.microsoft.com/office/powerpoint/2010/main" xmlns="" val="536194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1C4AF200-6F46-4FF4-AD7A-4F68A3EAA737}" type="slidenum">
              <a:rPr lang="it-IT" smtClean="0"/>
              <a:pPr>
                <a:defRPr/>
              </a:pPr>
              <a:t>17</a:t>
            </a:fld>
            <a:endParaRPr lang="it-IT" dirty="0"/>
          </a:p>
        </p:txBody>
      </p:sp>
    </p:spTree>
    <p:extLst>
      <p:ext uri="{BB962C8B-B14F-4D97-AF65-F5344CB8AC3E}">
        <p14:creationId xmlns:p14="http://schemas.microsoft.com/office/powerpoint/2010/main" xmlns="" val="947469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1E4F439-88D6-0946-BE29-027BB0A96102}" type="slidenum">
              <a:rPr lang="it-IT" smtClean="0"/>
              <a:pPr/>
              <a:t>18</a:t>
            </a:fld>
            <a:endParaRPr lang="it-IT"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1C4AF200-6F46-4FF4-AD7A-4F68A3EAA737}" type="slidenum">
              <a:rPr lang="it-IT" smtClean="0"/>
              <a:pPr>
                <a:defRPr/>
              </a:pPr>
              <a:t>19</a:t>
            </a:fld>
            <a:endParaRPr lang="it-IT" dirty="0"/>
          </a:p>
        </p:txBody>
      </p:sp>
    </p:spTree>
    <p:extLst>
      <p:ext uri="{BB962C8B-B14F-4D97-AF65-F5344CB8AC3E}">
        <p14:creationId xmlns:p14="http://schemas.microsoft.com/office/powerpoint/2010/main" xmlns="" val="10386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1C4AF200-6F46-4FF4-AD7A-4F68A3EAA737}" type="slidenum">
              <a:rPr lang="it-IT" smtClean="0"/>
              <a:pPr>
                <a:defRPr/>
              </a:pPr>
              <a:t>21</a:t>
            </a:fld>
            <a:endParaRPr lang="it-IT" dirty="0"/>
          </a:p>
        </p:txBody>
      </p:sp>
    </p:spTree>
    <p:extLst>
      <p:ext uri="{BB962C8B-B14F-4D97-AF65-F5344CB8AC3E}">
        <p14:creationId xmlns:p14="http://schemas.microsoft.com/office/powerpoint/2010/main" xmlns="" val="674784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1E4F439-88D6-0946-BE29-027BB0A96102}" type="slidenum">
              <a:rPr lang="it-IT" smtClean="0"/>
              <a:pPr/>
              <a:t>22</a:t>
            </a:fld>
            <a:endParaRPr lang="it-IT"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F033BC7-6E9B-4427-942C-DC503E56157A}" type="datetimeFigureOut">
              <a:rPr lang="en-GB" smtClean="0"/>
              <a:pPr/>
              <a:t>19/09/2016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B2D59F8-6514-4EF7-8BFC-0F05B76C4CC3}" type="slidenum">
              <a:rPr lang="en-GB" smtClean="0"/>
              <a:pPr/>
              <a:t>‹#›</a:t>
            </a:fld>
            <a:endParaRPr lang="en-GB" dirty="0"/>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F033BC7-6E9B-4427-942C-DC503E56157A}" type="datetimeFigureOut">
              <a:rPr lang="en-GB" smtClean="0"/>
              <a:pPr/>
              <a:t>19/09/2016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B2D59F8-6514-4EF7-8BFC-0F05B76C4CC3}" type="slidenum">
              <a:rPr lang="en-GB" smtClean="0"/>
              <a:pPr/>
              <a:t>‹#›</a:t>
            </a:fld>
            <a:endParaRPr lang="en-GB" dirty="0"/>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F033BC7-6E9B-4427-942C-DC503E56157A}" type="datetimeFigureOut">
              <a:rPr lang="en-GB" smtClean="0"/>
              <a:pPr/>
              <a:t>19/09/2016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B2D59F8-6514-4EF7-8BFC-0F05B76C4CC3}" type="slidenum">
              <a:rPr lang="en-GB" smtClean="0"/>
              <a:pPr/>
              <a:t>‹#›</a:t>
            </a:fld>
            <a:endParaRPr lang="en-GB" dirty="0"/>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61BEF0D-F0BB-DE4B-95CE-6DB70DBA9567}" type="datetimeFigureOut">
              <a:rPr lang="en-US" smtClean="0"/>
              <a:pPr/>
              <a:t>9/19/2016</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Immagine 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0045522" y="5999412"/>
            <a:ext cx="2146479" cy="858591"/>
          </a:xfrm>
          <a:prstGeom prst="rect">
            <a:avLst/>
          </a:prstGeom>
        </p:spPr>
      </p:pic>
      <p:pic>
        <p:nvPicPr>
          <p:cNvPr id="8" name="Immagine 5"/>
          <p:cNvPicPr>
            <a:picLocks noChangeAspect="1"/>
          </p:cNvPicPr>
          <p:nvPr userDrawn="1"/>
        </p:nvPicPr>
        <p:blipFill rotWithShape="1">
          <a:blip r:embed="rId3">
            <a:extLst>
              <a:ext uri="{28A0092B-C50C-407E-A947-70E740481C1C}">
                <a14:useLocalDpi xmlns:a14="http://schemas.microsoft.com/office/drawing/2010/main" xmlns="" val="0"/>
              </a:ext>
            </a:extLst>
          </a:blip>
          <a:srcRect b="18695"/>
          <a:stretch/>
        </p:blipFill>
        <p:spPr>
          <a:xfrm>
            <a:off x="0" y="5836786"/>
            <a:ext cx="2446986" cy="1033232"/>
          </a:xfrm>
          <a:prstGeom prst="rect">
            <a:avLst/>
          </a:prstGeom>
        </p:spPr>
      </p:pic>
    </p:spTree>
  </p:cSld>
  <p:clrMapOvr>
    <a:masterClrMapping/>
  </p:clrMapOvr>
  <p:transition>
    <p:dissolv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1BEF0D-F0BB-DE4B-95CE-6DB70DBA9567}" type="datetimeFigureOut">
              <a:rPr lang="en-US" smtClean="0"/>
              <a:pPr/>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Immagine 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0179672" y="6053072"/>
            <a:ext cx="2012328" cy="804931"/>
          </a:xfrm>
          <a:prstGeom prst="rect">
            <a:avLst/>
          </a:prstGeom>
        </p:spPr>
      </p:pic>
      <p:pic>
        <p:nvPicPr>
          <p:cNvPr id="8" name="Immagine 5"/>
          <p:cNvPicPr>
            <a:picLocks noChangeAspect="1"/>
          </p:cNvPicPr>
          <p:nvPr userDrawn="1"/>
        </p:nvPicPr>
        <p:blipFill rotWithShape="1">
          <a:blip r:embed="rId3">
            <a:extLst>
              <a:ext uri="{28A0092B-C50C-407E-A947-70E740481C1C}">
                <a14:useLocalDpi xmlns:a14="http://schemas.microsoft.com/office/drawing/2010/main" xmlns="" val="0"/>
              </a:ext>
            </a:extLst>
          </a:blip>
          <a:srcRect b="18695"/>
          <a:stretch/>
        </p:blipFill>
        <p:spPr>
          <a:xfrm>
            <a:off x="0" y="5885645"/>
            <a:ext cx="2302811" cy="972355"/>
          </a:xfrm>
          <a:prstGeom prst="rect">
            <a:avLst/>
          </a:prstGeom>
        </p:spPr>
      </p:pic>
    </p:spTree>
  </p:cSld>
  <p:clrMapOvr>
    <a:masterClrMapping/>
  </p:clrMapOvr>
  <p:transition>
    <p:dissolv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transition>
    <p:dissolv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1BEF0D-F0BB-DE4B-95CE-6DB70DBA9567}" type="datetimeFigureOut">
              <a:rPr lang="en-US" smtClean="0"/>
              <a:pPr/>
              <a:t>9/19/2016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transition>
    <p:dissolv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61BEF0D-F0BB-DE4B-95CE-6DB70DBA9567}" type="datetimeFigureOut">
              <a:rPr lang="en-US" smtClean="0"/>
              <a:pPr/>
              <a:t>9/19/2016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transition>
    <p:dissolv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61BEF0D-F0BB-DE4B-95CE-6DB70DBA9567}" type="datetimeFigureOut">
              <a:rPr lang="en-US" smtClean="0"/>
              <a:pPr/>
              <a:t>9/19/2016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transition>
    <p:dissolv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transition>
    <p:dissolv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1BEF0D-F0BB-DE4B-95CE-6DB70DBA9567}" type="datetimeFigureOut">
              <a:rPr lang="en-US" smtClean="0"/>
              <a:pPr/>
              <a:t>9/19/2016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transition>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F033BC7-6E9B-4427-942C-DC503E56157A}" type="datetimeFigureOut">
              <a:rPr lang="en-GB" smtClean="0"/>
              <a:pPr/>
              <a:t>19/09/2016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B2D59F8-6514-4EF7-8BFC-0F05B76C4CC3}" type="slidenum">
              <a:rPr lang="en-GB" smtClean="0"/>
              <a:pPr/>
              <a:t>‹#›</a:t>
            </a:fld>
            <a:endParaRPr lang="en-GB" dirty="0"/>
          </a:p>
        </p:txBody>
      </p:sp>
    </p:spTree>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69600" y="6356351"/>
            <a:ext cx="812800" cy="365125"/>
          </a:xfrm>
        </p:spPr>
        <p:txBody>
          <a:bodyPr/>
          <a:lstStyle/>
          <a:p>
            <a:fld id="{D57F1E4F-1CFF-5643-939E-217C01CDF565}" type="slidenum">
              <a:rPr lang="en-US" smtClean="0"/>
              <a:pPr/>
              <a:t>‹#›</a:t>
            </a:fld>
            <a:endParaRPr lang="en-US" dirty="0"/>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dissolv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1BEF0D-F0BB-DE4B-95CE-6DB70DBA9567}" type="datetimeFigureOut">
              <a:rPr lang="en-US" smtClean="0"/>
              <a:pPr/>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transition>
    <p:dissolv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1BEF0D-F0BB-DE4B-95CE-6DB70DBA9567}" type="datetimeFigureOut">
              <a:rPr lang="en-US" smtClean="0"/>
              <a:pPr/>
              <a:t>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transition>
    <p:dissolv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61BEF0D-F0BB-DE4B-95CE-6DB70DBA9567}" type="datetimeFigureOut">
              <a:rPr lang="en-US" smtClean="0"/>
              <a:pPr/>
              <a:t>9/19/2016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2"/>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033BC7-6E9B-4427-942C-DC503E56157A}" type="datetimeFigureOut">
              <a:rPr lang="en-GB" smtClean="0"/>
              <a:pPr/>
              <a:t>19/09/2016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B2D59F8-6514-4EF7-8BFC-0F05B76C4CC3}" type="slidenum">
              <a:rPr lang="en-GB" smtClean="0"/>
              <a:pPr/>
              <a:t>‹#›</a:t>
            </a:fld>
            <a:endParaRPr lang="en-GB" dirty="0"/>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2"/>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600202"/>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F033BC7-6E9B-4427-942C-DC503E56157A}" type="datetimeFigureOut">
              <a:rPr lang="en-GB" smtClean="0"/>
              <a:pPr/>
              <a:t>19/09/2016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B2D59F8-6514-4EF7-8BFC-0F05B76C4CC3}" type="slidenum">
              <a:rPr lang="en-GB" smtClean="0"/>
              <a:pPr/>
              <a:t>‹#›</a:t>
            </a:fld>
            <a:endParaRPr lang="en-GB" dirty="0"/>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1"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1"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2837"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7"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F033BC7-6E9B-4427-942C-DC503E56157A}" type="datetimeFigureOut">
              <a:rPr lang="en-GB" smtClean="0"/>
              <a:pPr/>
              <a:t>19/09/2016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B2D59F8-6514-4EF7-8BFC-0F05B76C4CC3}" type="slidenum">
              <a:rPr lang="en-GB" smtClean="0"/>
              <a:pPr/>
              <a:t>‹#›</a:t>
            </a:fld>
            <a:endParaRPr lang="en-GB" dirty="0"/>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F033BC7-6E9B-4427-942C-DC503E56157A}" type="datetimeFigureOut">
              <a:rPr lang="en-GB" smtClean="0"/>
              <a:pPr/>
              <a:t>19/09/2016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B2D59F8-6514-4EF7-8BFC-0F05B76C4CC3}" type="slidenum">
              <a:rPr lang="en-GB" smtClean="0"/>
              <a:pPr/>
              <a:t>‹#›</a:t>
            </a:fld>
            <a:endParaRPr lang="en-GB" dirty="0"/>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33BC7-6E9B-4427-942C-DC503E56157A}" type="datetimeFigureOut">
              <a:rPr lang="en-GB" smtClean="0"/>
              <a:pPr/>
              <a:t>19/09/2016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B2D59F8-6514-4EF7-8BFC-0F05B76C4CC3}" type="slidenum">
              <a:rPr lang="en-GB" smtClean="0"/>
              <a:pPr/>
              <a:t>‹#›</a:t>
            </a:fld>
            <a:endParaRPr lang="en-GB" dirty="0"/>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7265" y="273052"/>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0" y="1435102"/>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033BC7-6E9B-4427-942C-DC503E56157A}" type="datetimeFigureOut">
              <a:rPr lang="en-GB" smtClean="0"/>
              <a:pPr/>
              <a:t>19/09/2016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B2D59F8-6514-4EF7-8BFC-0F05B76C4CC3}" type="slidenum">
              <a:rPr lang="en-GB" smtClean="0"/>
              <a:pPr/>
              <a:t>‹#›</a:t>
            </a:fld>
            <a:endParaRPr lang="en-GB" dirty="0"/>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033BC7-6E9B-4427-942C-DC503E56157A}" type="datetimeFigureOut">
              <a:rPr lang="en-GB" smtClean="0"/>
              <a:pPr/>
              <a:t>19/09/2016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B2D59F8-6514-4EF7-8BFC-0F05B76C4CC3}" type="slidenum">
              <a:rPr lang="en-GB" smtClean="0"/>
              <a:pPr/>
              <a:t>‹#›</a:t>
            </a:fld>
            <a:endParaRPr lang="en-GB" dirty="0"/>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033BC7-6E9B-4427-942C-DC503E56157A}" type="datetimeFigureOut">
              <a:rPr lang="en-GB" smtClean="0"/>
              <a:pPr/>
              <a:t>19/09/2016</a:t>
            </a:fld>
            <a:endParaRPr lang="en-GB"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D59F8-6514-4EF7-8BFC-0F05B76C4CC3}"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F033BC7-6E9B-4427-942C-DC503E56157A}" type="datetimeFigureOut">
              <a:rPr lang="en-GB" smtClean="0"/>
              <a:pPr/>
              <a:t>19/09/2016</a:t>
            </a:fld>
            <a:endParaRPr lang="en-GB"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B2D59F8-6514-4EF7-8BFC-0F05B76C4CC3}" type="slidenum">
              <a:rPr lang="en-GB" smtClean="0"/>
              <a:pPr/>
              <a:t>‹#›</a:t>
            </a:fld>
            <a:endParaRPr lang="en-GB" dirty="0"/>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668" r:id="rId12"/>
  </p:sldLayoutIdLst>
  <p:transition>
    <p:dissolve/>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1.xml"/><Relationship Id="rId11" Type="http://schemas.openxmlformats.org/officeDocument/2006/relationships/image" Target="../media/image9.gif"/><Relationship Id="rId5" Type="http://schemas.openxmlformats.org/officeDocument/2006/relationships/diagramQuickStyle" Target="../diagrams/quickStyle1.xml"/><Relationship Id="rId10" Type="http://schemas.openxmlformats.org/officeDocument/2006/relationships/image" Target="../media/image8.jpeg"/><Relationship Id="rId4" Type="http://schemas.openxmlformats.org/officeDocument/2006/relationships/diagramLayout" Target="../diagrams/layout1.xml"/><Relationship Id="rId9"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0.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0.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chor="ctr"/>
          <a:lstStyle/>
          <a:p>
            <a:pPr algn="ctr"/>
            <a:r>
              <a:rPr lang="en-GB" noProof="0" dirty="0" smtClean="0">
                <a:solidFill>
                  <a:schemeClr val="tx1">
                    <a:lumMod val="95000"/>
                  </a:schemeClr>
                </a:solidFill>
              </a:rPr>
              <a:t>“</a:t>
            </a:r>
            <a:r>
              <a:rPr lang="en-GB" i="1" noProof="0" dirty="0" smtClean="0">
                <a:solidFill>
                  <a:schemeClr val="tx1">
                    <a:lumMod val="95000"/>
                  </a:schemeClr>
                </a:solidFill>
              </a:rPr>
              <a:t>SDIA An Opportunity of Internationalization</a:t>
            </a:r>
            <a:r>
              <a:rPr lang="en-GB" noProof="0" dirty="0" smtClean="0">
                <a:solidFill>
                  <a:schemeClr val="tx1">
                    <a:lumMod val="95000"/>
                  </a:schemeClr>
                </a:solidFill>
              </a:rPr>
              <a:t>”</a:t>
            </a:r>
            <a:endParaRPr lang="en-GB" noProof="0" dirty="0">
              <a:solidFill>
                <a:schemeClr val="tx1">
                  <a:lumMod val="95000"/>
                </a:schemeClr>
              </a:solidFill>
            </a:endParaRPr>
          </a:p>
        </p:txBody>
      </p:sp>
      <p:sp>
        <p:nvSpPr>
          <p:cNvPr id="5" name="Subtitle 4"/>
          <p:cNvSpPr>
            <a:spLocks noGrp="1"/>
          </p:cNvSpPr>
          <p:nvPr>
            <p:ph type="subTitle" idx="1"/>
          </p:nvPr>
        </p:nvSpPr>
        <p:spPr>
          <a:xfrm>
            <a:off x="2451947" y="5591095"/>
            <a:ext cx="7766936" cy="1096899"/>
          </a:xfrm>
        </p:spPr>
        <p:txBody>
          <a:bodyPr/>
          <a:lstStyle/>
          <a:p>
            <a:pPr algn="ctr"/>
            <a:r>
              <a:rPr lang="en-GB" b="1" dirty="0" smtClean="0">
                <a:effectLst>
                  <a:outerShdw blurRad="38100" dist="38100" dir="2700000" algn="tl">
                    <a:srgbClr val="000000">
                      <a:alpha val="43137"/>
                    </a:srgbClr>
                  </a:outerShdw>
                </a:effectLst>
                <a:latin typeface="Arial" pitchFamily="34" charset="0"/>
                <a:cs typeface="Arial" pitchFamily="34" charset="0"/>
              </a:rPr>
              <a:t>IWES 2016 </a:t>
            </a:r>
            <a:r>
              <a:rPr lang="en-GB" i="1" dirty="0" smtClean="0">
                <a:effectLst>
                  <a:outerShdw blurRad="38100" dist="38100" dir="2700000" algn="tl">
                    <a:srgbClr val="000000">
                      <a:alpha val="43137"/>
                    </a:srgbClr>
                  </a:outerShdw>
                </a:effectLst>
                <a:latin typeface="Arial" pitchFamily="34" charset="0"/>
                <a:cs typeface="Arial" pitchFamily="34" charset="0"/>
              </a:rPr>
              <a:t>Pisa, Italy 20 September </a:t>
            </a:r>
            <a:r>
              <a:rPr lang="en-GB" i="1" dirty="0" smtClean="0">
                <a:effectLst>
                  <a:outerShdw blurRad="38100" dist="38100" dir="2700000" algn="tl">
                    <a:srgbClr val="000000">
                      <a:alpha val="43137"/>
                    </a:srgbClr>
                  </a:outerShdw>
                </a:effectLst>
                <a:latin typeface="Arial" pitchFamily="34" charset="0"/>
                <a:cs typeface="Arial" pitchFamily="34" charset="0"/>
              </a:rPr>
              <a:t>2016</a:t>
            </a:r>
          </a:p>
          <a:p>
            <a:pPr algn="ctr"/>
            <a:r>
              <a:rPr lang="en-GB" b="1" i="1" dirty="0" smtClean="0">
                <a:effectLst>
                  <a:outerShdw blurRad="38100" dist="38100" dir="2700000" algn="tl">
                    <a:srgbClr val="000000">
                      <a:alpha val="43137"/>
                    </a:srgbClr>
                  </a:outerShdw>
                </a:effectLst>
                <a:latin typeface="Arial" pitchFamily="34" charset="0"/>
                <a:cs typeface="Arial" pitchFamily="34" charset="0"/>
              </a:rPr>
              <a:t>“Meeting with Industry”</a:t>
            </a:r>
            <a:endParaRPr lang="en-GB" b="1" dirty="0" smtClean="0">
              <a:effectLst>
                <a:outerShdw blurRad="38100" dist="38100" dir="2700000" algn="tl">
                  <a:srgbClr val="000000">
                    <a:alpha val="43137"/>
                  </a:srgbClr>
                </a:outerShdw>
              </a:effectLst>
              <a:latin typeface="Arial" pitchFamily="34" charset="0"/>
              <a:cs typeface="Arial" pitchFamily="34" charset="0"/>
            </a:endParaRPr>
          </a:p>
          <a:p>
            <a:pPr algn="just"/>
            <a:endParaRPr lang="en-GB" dirty="0"/>
          </a:p>
        </p:txBody>
      </p:sp>
      <p:pic>
        <p:nvPicPr>
          <p:cNvPr id="6" name="Immagine 5"/>
          <p:cNvPicPr>
            <a:picLocks noChangeAspect="1"/>
          </p:cNvPicPr>
          <p:nvPr/>
        </p:nvPicPr>
        <p:blipFill rotWithShape="1">
          <a:blip r:embed="rId2">
            <a:extLst>
              <a:ext uri="{28A0092B-C50C-407E-A947-70E740481C1C}">
                <a14:useLocalDpi xmlns:a14="http://schemas.microsoft.com/office/drawing/2010/main" xmlns="" val="0"/>
              </a:ext>
            </a:extLst>
          </a:blip>
          <a:srcRect b="18695"/>
          <a:stretch/>
        </p:blipFill>
        <p:spPr>
          <a:xfrm>
            <a:off x="3825240" y="3200400"/>
            <a:ext cx="4473403" cy="1888881"/>
          </a:xfrm>
          <a:prstGeom prst="rect">
            <a:avLst/>
          </a:prstGeom>
        </p:spPr>
      </p:pic>
    </p:spTree>
    <p:extLst>
      <p:ext uri="{BB962C8B-B14F-4D97-AF65-F5344CB8AC3E}">
        <p14:creationId xmlns:p14="http://schemas.microsoft.com/office/powerpoint/2010/main" xmlns="" val="549206747"/>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0" algn="ctr"/>
            <a:r>
              <a:rPr lang="en-GB" b="1" noProof="0" dirty="0" smtClean="0">
                <a:effectLst>
                  <a:outerShdw blurRad="38100" dist="38100" dir="2700000" algn="tl">
                    <a:srgbClr val="000000">
                      <a:alpha val="43137"/>
                    </a:srgbClr>
                  </a:outerShdw>
                </a:effectLst>
              </a:rPr>
              <a:t>Mission</a:t>
            </a:r>
            <a:endParaRPr lang="en-GB" b="1" noProof="0"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chor="ctr">
            <a:normAutofit/>
          </a:bodyPr>
          <a:lstStyle/>
          <a:p>
            <a:pPr algn="just"/>
            <a:r>
              <a:rPr lang="en-GB" noProof="0" dirty="0" smtClean="0">
                <a:latin typeface="Arial" pitchFamily="34" charset="0"/>
                <a:cs typeface="Arial" pitchFamily="34" charset="0"/>
              </a:rPr>
              <a:t>SDIA is a new representation of SMEs &amp; Academia, in the field of </a:t>
            </a:r>
            <a:r>
              <a:rPr lang="en-GB" i="1" noProof="0" dirty="0" smtClean="0">
                <a:effectLst>
                  <a:outerShdw blurRad="38100" dist="38100" dir="2700000" algn="tl">
                    <a:srgbClr val="000000">
                      <a:alpha val="43137"/>
                    </a:srgbClr>
                  </a:outerShdw>
                </a:effectLst>
                <a:latin typeface="Arial" pitchFamily="34" charset="0"/>
                <a:cs typeface="Arial" pitchFamily="34" charset="0"/>
              </a:rPr>
              <a:t>SD&amp;D </a:t>
            </a:r>
            <a:r>
              <a:rPr lang="en-GB" noProof="0" dirty="0" smtClean="0">
                <a:latin typeface="Arial" pitchFamily="34" charset="0"/>
                <a:cs typeface="Arial" pitchFamily="34" charset="0"/>
              </a:rPr>
              <a:t>whose mission is </a:t>
            </a:r>
            <a:r>
              <a:rPr lang="en-GB" i="1" noProof="0" dirty="0" smtClean="0">
                <a:latin typeface="Arial" pitchFamily="34" charset="0"/>
                <a:cs typeface="Arial" pitchFamily="34" charset="0"/>
              </a:rPr>
              <a:t> </a:t>
            </a:r>
            <a:endParaRPr lang="en-GB" noProof="0" dirty="0" smtClean="0">
              <a:latin typeface="Arial" pitchFamily="34" charset="0"/>
              <a:cs typeface="Arial" pitchFamily="34" charset="0"/>
            </a:endParaRPr>
          </a:p>
          <a:p>
            <a:pPr lvl="1" algn="just"/>
            <a:r>
              <a:rPr lang="en-GB" noProof="0" dirty="0" smtClean="0">
                <a:latin typeface="Arial" pitchFamily="34" charset="0"/>
                <a:cs typeface="Arial" pitchFamily="34" charset="0"/>
              </a:rPr>
              <a:t>To give identity, visibility, representative capacity and representation.</a:t>
            </a:r>
          </a:p>
          <a:p>
            <a:pPr lvl="1" algn="just"/>
            <a:r>
              <a:rPr lang="en-GB" dirty="0" smtClean="0">
                <a:latin typeface="Arial" pitchFamily="34" charset="0"/>
                <a:cs typeface="Arial" pitchFamily="34" charset="0"/>
              </a:rPr>
              <a:t>T</a:t>
            </a:r>
            <a:r>
              <a:rPr lang="en-GB" noProof="0" dirty="0" smtClean="0">
                <a:latin typeface="Arial" pitchFamily="34" charset="0"/>
                <a:cs typeface="Arial" pitchFamily="34" charset="0"/>
              </a:rPr>
              <a:t>o overcome subcontracting and to rebalance the representation of small businesses in a framework that would explain its concrete contribution.</a:t>
            </a:r>
          </a:p>
          <a:p>
            <a:pPr lvl="1" algn="just"/>
            <a:r>
              <a:rPr lang="en-GB" dirty="0" smtClean="0">
                <a:latin typeface="Arial" pitchFamily="34" charset="0"/>
                <a:cs typeface="Arial" pitchFamily="34" charset="0"/>
              </a:rPr>
              <a:t>To help modernize the business representative and the presence of the first level in the international scenario/market as a new opportunity. </a:t>
            </a:r>
          </a:p>
          <a:p>
            <a:pPr algn="just"/>
            <a:endParaRPr lang="en-GB" noProof="0" dirty="0" smtClean="0">
              <a:latin typeface="Arial" pitchFamily="34" charset="0"/>
              <a:cs typeface="Arial" pitchFamily="34" charset="0"/>
            </a:endParaRPr>
          </a:p>
        </p:txBody>
      </p:sp>
    </p:spTree>
    <p:extLst>
      <p:ext uri="{BB962C8B-B14F-4D97-AF65-F5344CB8AC3E}">
        <p14:creationId xmlns:p14="http://schemas.microsoft.com/office/powerpoint/2010/main" xmlns="" val="430049881"/>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chor="ctr"/>
          <a:lstStyle/>
          <a:p>
            <a:pPr lvl="0" algn="ctr"/>
            <a:r>
              <a:rPr lang="en-GB" b="1" noProof="0" dirty="0" smtClean="0">
                <a:solidFill>
                  <a:schemeClr val="tx1"/>
                </a:solidFill>
                <a:effectLst>
                  <a:outerShdw blurRad="38100" dist="38100" dir="2700000" algn="tl">
                    <a:srgbClr val="000000">
                      <a:alpha val="43137"/>
                    </a:srgbClr>
                  </a:outerShdw>
                </a:effectLst>
              </a:rPr>
              <a:t>Organization &amp;</a:t>
            </a:r>
            <a:r>
              <a:rPr lang="en-GB" b="1" noProof="0" dirty="0" smtClean="0">
                <a:effectLst>
                  <a:outerShdw blurRad="38100" dist="38100" dir="2700000" algn="tl">
                    <a:srgbClr val="000000">
                      <a:alpha val="43137"/>
                    </a:srgbClr>
                  </a:outerShdw>
                </a:effectLst>
              </a:rPr>
              <a:t> Membership </a:t>
            </a:r>
            <a:endParaRPr lang="en-GB" b="1" noProof="0"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chor="ctr">
            <a:normAutofit lnSpcReduction="10000"/>
          </a:bodyPr>
          <a:lstStyle/>
          <a:p>
            <a:pPr>
              <a:buNone/>
            </a:pPr>
            <a:r>
              <a:rPr lang="en-GB" sz="2800" noProof="0" dirty="0" smtClean="0">
                <a:latin typeface="Arial" pitchFamily="34" charset="0"/>
                <a:cs typeface="Arial" pitchFamily="34" charset="0"/>
              </a:rPr>
              <a:t>Ordinary Members are the those which belong to the following  categories: </a:t>
            </a:r>
          </a:p>
          <a:p>
            <a:pPr lvl="1"/>
            <a:r>
              <a:rPr lang="en-GB" sz="2800" noProof="0" dirty="0" smtClean="0">
                <a:latin typeface="Arial" pitchFamily="34" charset="0"/>
                <a:cs typeface="Arial" pitchFamily="34" charset="0"/>
              </a:rPr>
              <a:t>Small Industries (up to 20); </a:t>
            </a:r>
          </a:p>
          <a:p>
            <a:pPr lvl="1"/>
            <a:r>
              <a:rPr lang="en-GB" sz="2800" dirty="0" smtClean="0">
                <a:latin typeface="Arial" pitchFamily="34" charset="0"/>
                <a:cs typeface="Arial" pitchFamily="34" charset="0"/>
              </a:rPr>
              <a:t>Medium Industries” (from 20 a 400);</a:t>
            </a:r>
          </a:p>
          <a:p>
            <a:pPr lvl="1"/>
            <a:r>
              <a:rPr lang="en-GB" sz="2800" noProof="0" dirty="0" smtClean="0">
                <a:latin typeface="Arial" pitchFamily="34" charset="0"/>
                <a:cs typeface="Arial" pitchFamily="34" charset="0"/>
              </a:rPr>
              <a:t>Academia /Research Centres (at Department level); </a:t>
            </a:r>
          </a:p>
          <a:p>
            <a:pPr lvl="1"/>
            <a:r>
              <a:rPr lang="en-GB" sz="2800" noProof="0" dirty="0" smtClean="0">
                <a:latin typeface="Arial" pitchFamily="34" charset="0"/>
                <a:cs typeface="Arial" pitchFamily="34" charset="0"/>
              </a:rPr>
              <a:t>Other similar Bodies; </a:t>
            </a:r>
          </a:p>
          <a:p>
            <a:pPr lvl="1"/>
            <a:r>
              <a:rPr lang="en-GB" sz="2800" noProof="0" dirty="0" smtClean="0">
                <a:latin typeface="Arial" pitchFamily="34" charset="0"/>
                <a:cs typeface="Arial" pitchFamily="34" charset="0"/>
              </a:rPr>
              <a:t>“Ad-Hoc Committees”.</a:t>
            </a:r>
          </a:p>
          <a:p>
            <a:r>
              <a:rPr lang="en-GB" sz="2800" noProof="0" dirty="0" smtClean="0">
                <a:latin typeface="Arial" pitchFamily="34" charset="0"/>
                <a:cs typeface="Arial" pitchFamily="34" charset="0"/>
              </a:rPr>
              <a:t>Coordination &amp; Secretariat: AOS</a:t>
            </a:r>
          </a:p>
          <a:p>
            <a:pPr marL="342900" lvl="1" indent="-342900" algn="ctr">
              <a:buNone/>
            </a:pPr>
            <a:r>
              <a:rPr lang="en-GB" sz="2800" i="1" dirty="0" smtClean="0">
                <a:effectLst>
                  <a:outerShdw blurRad="38100" dist="38100" dir="2700000" algn="tl">
                    <a:srgbClr val="000000">
                      <a:alpha val="43137"/>
                    </a:srgbClr>
                  </a:outerShdw>
                </a:effectLst>
                <a:latin typeface="Arial" pitchFamily="34" charset="0"/>
                <a:cs typeface="Arial" pitchFamily="34" charset="0"/>
              </a:rPr>
              <a:t>These Entities can apply to became Ordinary Members </a:t>
            </a:r>
          </a:p>
          <a:p>
            <a:pPr marL="342900" lvl="1" indent="-342900"/>
            <a:endParaRPr lang="en-GB" dirty="0" smtClean="0">
              <a:latin typeface="Arial" pitchFamily="34" charset="0"/>
              <a:cs typeface="Arial" pitchFamily="34" charset="0"/>
            </a:endParaRPr>
          </a:p>
          <a:p>
            <a:endParaRPr lang="en-GB" sz="2800" noProof="0" dirty="0" smtClean="0">
              <a:latin typeface="Arial" pitchFamily="34" charset="0"/>
              <a:cs typeface="Arial" pitchFamily="34" charset="0"/>
            </a:endParaRPr>
          </a:p>
        </p:txBody>
      </p:sp>
    </p:spTree>
    <p:extLst>
      <p:ext uri="{BB962C8B-B14F-4D97-AF65-F5344CB8AC3E}">
        <p14:creationId xmlns:p14="http://schemas.microsoft.com/office/powerpoint/2010/main" xmlns="" val="1905588090"/>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1"/>
          <p:cNvSpPr>
            <a:spLocks noGrp="1"/>
          </p:cNvSpPr>
          <p:nvPr>
            <p:ph type="title"/>
          </p:nvPr>
        </p:nvSpPr>
        <p:spPr/>
        <p:txBody>
          <a:bodyPr>
            <a:normAutofit/>
          </a:bodyPr>
          <a:lstStyle/>
          <a:p>
            <a:pPr algn="ctr"/>
            <a:r>
              <a:rPr lang="it-IT" sz="4000" b="1" dirty="0" smtClean="0">
                <a:effectLst>
                  <a:outerShdw blurRad="38100" dist="38100" dir="2700000" algn="tl">
                    <a:srgbClr val="000000">
                      <a:alpha val="43137"/>
                    </a:srgbClr>
                  </a:outerShdw>
                </a:effectLst>
                <a:latin typeface="Arial" pitchFamily="34" charset="0"/>
                <a:cs typeface="Arial" pitchFamily="34" charset="0"/>
              </a:rPr>
              <a:t>AOS</a:t>
            </a:r>
            <a:endParaRPr lang="it-IT" sz="40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Segnaposto contenuto 2"/>
          <p:cNvSpPr>
            <a:spLocks noGrp="1"/>
          </p:cNvSpPr>
          <p:nvPr>
            <p:ph idx="1"/>
          </p:nvPr>
        </p:nvSpPr>
        <p:spPr/>
        <p:txBody>
          <a:bodyPr anchor="ctr">
            <a:normAutofit/>
          </a:bodyPr>
          <a:lstStyle/>
          <a:p>
            <a:r>
              <a:rPr lang="en-US" dirty="0" smtClean="0">
                <a:latin typeface="Arial" pitchFamily="34" charset="0"/>
                <a:cs typeface="Arial" pitchFamily="34" charset="0"/>
              </a:rPr>
              <a:t>AOS: Atlantic Organization for Security, Belgian Company.</a:t>
            </a:r>
          </a:p>
          <a:p>
            <a:r>
              <a:rPr lang="en-US" dirty="0" smtClean="0">
                <a:latin typeface="Arial" pitchFamily="34" charset="0"/>
                <a:cs typeface="Arial" pitchFamily="34" charset="0"/>
              </a:rPr>
              <a:t>AOS is member of the US consortium NCOIC and also participate to AGORIA in Belgium, AFCEA (NATO Chapter, International Chapter).</a:t>
            </a:r>
            <a:endParaRPr lang="it-IT" dirty="0" smtClean="0">
              <a:latin typeface="Arial" pitchFamily="34" charset="0"/>
              <a:cs typeface="Arial" pitchFamily="34" charset="0"/>
            </a:endParaRPr>
          </a:p>
          <a:p>
            <a:r>
              <a:rPr lang="en-GB" dirty="0" smtClean="0">
                <a:latin typeface="Arial" pitchFamily="34" charset="0"/>
                <a:cs typeface="Arial" pitchFamily="34" charset="0"/>
              </a:rPr>
              <a:t>AOS team Is composed by Senior Managers &amp; Senior Engineers f</a:t>
            </a:r>
            <a:r>
              <a:rPr lang="en-US" dirty="0" smtClean="0">
                <a:latin typeface="Arial" pitchFamily="34" charset="0"/>
                <a:cs typeface="Arial" pitchFamily="34" charset="0"/>
              </a:rPr>
              <a:t>rom Industries, Research Institutions with large experience in the International business arena.</a:t>
            </a:r>
            <a:endParaRPr lang="en-GB" dirty="0">
              <a:latin typeface="Arial" pitchFamily="34" charset="0"/>
              <a:cs typeface="Arial" pitchFamily="34" charset="0"/>
            </a:endParaRPr>
          </a:p>
        </p:txBody>
      </p:sp>
      <p:sp>
        <p:nvSpPr>
          <p:cNvPr id="5" name="Segnaposto numero diapositiva 4"/>
          <p:cNvSpPr>
            <a:spLocks noGrp="1"/>
          </p:cNvSpPr>
          <p:nvPr>
            <p:ph type="sldNum" sz="quarter" idx="12"/>
          </p:nvPr>
        </p:nvSpPr>
        <p:spPr/>
        <p:txBody>
          <a:bodyPr/>
          <a:lstStyle/>
          <a:p>
            <a:fld id="{7FC3B699-E284-466C-8833-615DDFDCCFDB}" type="slidenum">
              <a:rPr lang="it-IT" smtClean="0"/>
              <a:pPr/>
              <a:t>11</a:t>
            </a:fld>
            <a:endParaRPr lang="it-IT" dirty="0"/>
          </a:p>
        </p:txBody>
      </p:sp>
    </p:spTree>
    <p:extLst>
      <p:ext uri="{BB962C8B-B14F-4D97-AF65-F5344CB8AC3E}">
        <p14:creationId xmlns:p14="http://schemas.microsoft.com/office/powerpoint/2010/main" xmlns="" val="1526099525"/>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1"/>
          <p:cNvSpPr>
            <a:spLocks noGrp="1"/>
          </p:cNvSpPr>
          <p:nvPr>
            <p:ph type="title"/>
          </p:nvPr>
        </p:nvSpPr>
        <p:spPr/>
        <p:txBody>
          <a:bodyPr>
            <a:normAutofit/>
          </a:bodyPr>
          <a:lstStyle/>
          <a:p>
            <a:pPr algn="ctr"/>
            <a:r>
              <a:rPr lang="it-IT" sz="4000" b="1" dirty="0" smtClean="0">
                <a:effectLst>
                  <a:outerShdw blurRad="38100" dist="38100" dir="2700000" algn="tl">
                    <a:srgbClr val="000000">
                      <a:alpha val="43137"/>
                    </a:srgbClr>
                  </a:outerShdw>
                </a:effectLst>
                <a:latin typeface="Arial" pitchFamily="34" charset="0"/>
                <a:cs typeface="Arial" pitchFamily="34" charset="0"/>
              </a:rPr>
              <a:t>SDIA support</a:t>
            </a:r>
            <a:endParaRPr lang="it-IT" sz="40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Segnaposto contenuto 2"/>
          <p:cNvSpPr>
            <a:spLocks noGrp="1"/>
          </p:cNvSpPr>
          <p:nvPr>
            <p:ph idx="1"/>
          </p:nvPr>
        </p:nvSpPr>
        <p:spPr/>
        <p:txBody>
          <a:bodyPr anchor="ctr">
            <a:normAutofit/>
          </a:bodyPr>
          <a:lstStyle/>
          <a:p>
            <a:r>
              <a:rPr lang="en-US" dirty="0" smtClean="0">
                <a:latin typeface="Arial" pitchFamily="34" charset="0"/>
                <a:cs typeface="Arial" pitchFamily="34" charset="0"/>
              </a:rPr>
              <a:t>SDIA has the following main objectives:</a:t>
            </a:r>
            <a:endParaRPr lang="it-IT" dirty="0" smtClean="0">
              <a:latin typeface="Arial" pitchFamily="34" charset="0"/>
              <a:cs typeface="Arial" pitchFamily="34" charset="0"/>
            </a:endParaRPr>
          </a:p>
          <a:p>
            <a:pPr lvl="1"/>
            <a:r>
              <a:rPr lang="en-US" dirty="0" smtClean="0">
                <a:latin typeface="Arial" pitchFamily="34" charset="0"/>
                <a:cs typeface="Arial" pitchFamily="34" charset="0"/>
              </a:rPr>
              <a:t>Support SME, Academia &amp; Research Centres to “enter” in SD&amp;D International scenario/market, helping them:</a:t>
            </a:r>
          </a:p>
          <a:p>
            <a:pPr lvl="2">
              <a:buFont typeface="Wingdings" pitchFamily="2" charset="2"/>
              <a:buChar char="Ø"/>
            </a:pPr>
            <a:r>
              <a:rPr lang="en-US" dirty="0" smtClean="0">
                <a:latin typeface="Arial" pitchFamily="34" charset="0"/>
                <a:cs typeface="Arial" pitchFamily="34" charset="0"/>
              </a:rPr>
              <a:t>to the definition of the better approach for cooperation with other Industries/Academia;</a:t>
            </a:r>
          </a:p>
          <a:p>
            <a:pPr lvl="2">
              <a:buFont typeface="Wingdings" pitchFamily="2" charset="2"/>
              <a:buChar char="Ø"/>
            </a:pPr>
            <a:r>
              <a:rPr lang="en-US" dirty="0" smtClean="0">
                <a:latin typeface="Arial" pitchFamily="34" charset="0"/>
                <a:cs typeface="Arial" pitchFamily="34" charset="0"/>
              </a:rPr>
              <a:t>to participate to research/feasibility studies;</a:t>
            </a:r>
          </a:p>
          <a:p>
            <a:pPr lvl="2">
              <a:buFont typeface="Wingdings" pitchFamily="2" charset="2"/>
              <a:buChar char="Ø"/>
            </a:pPr>
            <a:r>
              <a:rPr lang="en-US" dirty="0" smtClean="0">
                <a:latin typeface="Arial" pitchFamily="34" charset="0"/>
                <a:cs typeface="Arial" pitchFamily="34" charset="0"/>
              </a:rPr>
              <a:t>to prepare to respond to specific request for proposals (RfP);</a:t>
            </a:r>
          </a:p>
          <a:p>
            <a:pPr lvl="2">
              <a:buFont typeface="Wingdings" pitchFamily="2" charset="2"/>
              <a:buChar char="Ø"/>
            </a:pPr>
            <a:endParaRPr lang="it-IT" dirty="0" smtClean="0">
              <a:latin typeface="Arial" pitchFamily="34" charset="0"/>
              <a:cs typeface="Arial" pitchFamily="34" charset="0"/>
            </a:endParaRPr>
          </a:p>
          <a:p>
            <a:pPr>
              <a:buNone/>
            </a:pPr>
            <a:endParaRPr lang="en-GB" dirty="0">
              <a:latin typeface="Arial" pitchFamily="34" charset="0"/>
              <a:cs typeface="Arial" pitchFamily="34" charset="0"/>
            </a:endParaRPr>
          </a:p>
        </p:txBody>
      </p:sp>
      <p:sp>
        <p:nvSpPr>
          <p:cNvPr id="5" name="Segnaposto numero diapositiva 4"/>
          <p:cNvSpPr>
            <a:spLocks noGrp="1"/>
          </p:cNvSpPr>
          <p:nvPr>
            <p:ph type="sldNum" sz="quarter" idx="12"/>
          </p:nvPr>
        </p:nvSpPr>
        <p:spPr/>
        <p:txBody>
          <a:bodyPr/>
          <a:lstStyle/>
          <a:p>
            <a:fld id="{7FC3B699-E284-466C-8833-615DDFDCCFDB}" type="slidenum">
              <a:rPr lang="it-IT" smtClean="0"/>
              <a:pPr/>
              <a:t>12</a:t>
            </a:fld>
            <a:endParaRPr lang="it-IT" dirty="0"/>
          </a:p>
        </p:txBody>
      </p:sp>
    </p:spTree>
    <p:extLst>
      <p:ext uri="{BB962C8B-B14F-4D97-AF65-F5344CB8AC3E}">
        <p14:creationId xmlns:p14="http://schemas.microsoft.com/office/powerpoint/2010/main" xmlns="" val="1526099525"/>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chor="ctr">
            <a:normAutofit fontScale="90000"/>
          </a:bodyPr>
          <a:lstStyle/>
          <a:p>
            <a:pPr lvl="0" algn="ctr"/>
            <a:r>
              <a:rPr lang="it-IT" dirty="0" smtClean="0"/>
              <a:t> </a:t>
            </a:r>
            <a:r>
              <a:rPr lang="it-IT" cap="all" dirty="0"/>
              <a:t> </a:t>
            </a:r>
            <a:r>
              <a:rPr lang="it-IT" sz="4900" b="1" cap="all" dirty="0" smtClean="0">
                <a:effectLst>
                  <a:outerShdw blurRad="38100" dist="38100" dir="2700000" algn="tl">
                    <a:srgbClr val="000000">
                      <a:alpha val="43137"/>
                    </a:srgbClr>
                  </a:outerShdw>
                </a:effectLst>
                <a:latin typeface="Arial" pitchFamily="34" charset="0"/>
                <a:cs typeface="Arial" pitchFamily="34" charset="0"/>
              </a:rPr>
              <a:t>H</a:t>
            </a:r>
            <a:r>
              <a:rPr lang="it-IT" sz="4900" b="1" dirty="0" smtClean="0">
                <a:effectLst>
                  <a:outerShdw blurRad="38100" dist="38100" dir="2700000" algn="tl">
                    <a:srgbClr val="000000">
                      <a:alpha val="43137"/>
                    </a:srgbClr>
                  </a:outerShdw>
                </a:effectLst>
                <a:latin typeface="Arial" pitchFamily="34" charset="0"/>
                <a:cs typeface="Arial" pitchFamily="34" charset="0"/>
              </a:rPr>
              <a:t>eadquarters</a:t>
            </a:r>
            <a:r>
              <a:rPr lang="en-GB" sz="4800" dirty="0" smtClean="0">
                <a:effectLst>
                  <a:outerShdw blurRad="38100" dist="38100" dir="2700000" algn="tl">
                    <a:srgbClr val="000000">
                      <a:alpha val="43137"/>
                    </a:srgbClr>
                  </a:outerShdw>
                </a:effectLst>
              </a:rPr>
              <a:t/>
            </a:r>
            <a:br>
              <a:rPr lang="en-GB" sz="4800" dirty="0" smtClean="0">
                <a:effectLst>
                  <a:outerShdw blurRad="38100" dist="38100" dir="2700000" algn="tl">
                    <a:srgbClr val="000000">
                      <a:alpha val="43137"/>
                    </a:srgbClr>
                  </a:outerShdw>
                </a:effectLst>
              </a:rPr>
            </a:br>
            <a:r>
              <a:rPr lang="it-IT" cap="all" dirty="0" smtClean="0"/>
              <a:t> </a:t>
            </a:r>
            <a:endParaRPr lang="en-GB" dirty="0"/>
          </a:p>
        </p:txBody>
      </p:sp>
      <p:sp>
        <p:nvSpPr>
          <p:cNvPr id="3" name="Segnaposto contenuto 2"/>
          <p:cNvSpPr>
            <a:spLocks noGrp="1"/>
          </p:cNvSpPr>
          <p:nvPr>
            <p:ph sz="half" idx="1"/>
          </p:nvPr>
        </p:nvSpPr>
        <p:spPr>
          <a:xfrm>
            <a:off x="812800" y="1803404"/>
            <a:ext cx="5475221" cy="4358165"/>
          </a:xfrm>
          <a:prstGeom prst="rect">
            <a:avLst/>
          </a:prstGeom>
        </p:spPr>
        <p:txBody>
          <a:bodyPr anchor="ctr">
            <a:normAutofit/>
          </a:bodyPr>
          <a:lstStyle/>
          <a:p>
            <a:pPr lvl="0" algn="ctr">
              <a:buNone/>
            </a:pPr>
            <a:r>
              <a:rPr lang="it-IT" sz="2800" dirty="0" smtClean="0">
                <a:latin typeface="Arial" pitchFamily="34" charset="0"/>
                <a:cs typeface="Arial" pitchFamily="34" charset="0"/>
              </a:rPr>
              <a:t>Rue du Kent, 30 1140 Brussels</a:t>
            </a:r>
          </a:p>
          <a:p>
            <a:pPr lvl="0" algn="ctr">
              <a:buNone/>
            </a:pPr>
            <a:r>
              <a:rPr lang="it-IT" sz="2800" dirty="0" smtClean="0">
                <a:latin typeface="Arial" pitchFamily="34" charset="0"/>
                <a:cs typeface="Arial" pitchFamily="34" charset="0"/>
              </a:rPr>
              <a:t>(</a:t>
            </a:r>
            <a:r>
              <a:rPr lang="it-IT" sz="2400" dirty="0" smtClean="0">
                <a:latin typeface="Arial" pitchFamily="34" charset="0"/>
                <a:cs typeface="Arial" pitchFamily="34" charset="0"/>
              </a:rPr>
              <a:t>Branch Offices also in Rome &amp; Paris</a:t>
            </a:r>
            <a:r>
              <a:rPr lang="it-IT" sz="2800" dirty="0" smtClean="0">
                <a:latin typeface="Arial" pitchFamily="34" charset="0"/>
                <a:cs typeface="Arial" pitchFamily="34" charset="0"/>
              </a:rPr>
              <a:t>)</a:t>
            </a:r>
          </a:p>
          <a:p>
            <a:pPr lvl="0" algn="ctr">
              <a:buNone/>
            </a:pPr>
            <a:endParaRPr lang="it-IT" sz="2800" dirty="0" smtClean="0">
              <a:latin typeface="Arial" pitchFamily="34" charset="0"/>
              <a:cs typeface="Arial" pitchFamily="34" charset="0"/>
            </a:endParaRPr>
          </a:p>
          <a:p>
            <a:pPr lvl="0" algn="ctr">
              <a:buNone/>
            </a:pPr>
            <a:r>
              <a:rPr lang="it-IT" sz="2800" dirty="0" smtClean="0">
                <a:latin typeface="Arial" pitchFamily="34" charset="0"/>
                <a:cs typeface="Arial" pitchFamily="34" charset="0"/>
              </a:rPr>
              <a:t>http://www.sdia-eu.com</a:t>
            </a:r>
          </a:p>
          <a:p>
            <a:pPr lvl="0" algn="ctr">
              <a:buNone/>
            </a:pPr>
            <a:endParaRPr lang="en-GB" sz="2133" dirty="0"/>
          </a:p>
        </p:txBody>
      </p:sp>
      <p:sp>
        <p:nvSpPr>
          <p:cNvPr id="4" name="Segnaposto contenuto 3"/>
          <p:cNvSpPr>
            <a:spLocks noGrp="1"/>
          </p:cNvSpPr>
          <p:nvPr>
            <p:ph sz="half" idx="2"/>
          </p:nvPr>
        </p:nvSpPr>
        <p:spPr>
          <a:xfrm>
            <a:off x="6384034" y="1803401"/>
            <a:ext cx="5472607" cy="4358167"/>
          </a:xfrm>
          <a:prstGeom prst="rect">
            <a:avLst/>
          </a:prstGeom>
        </p:spPr>
        <p:txBody>
          <a:bodyPr>
            <a:normAutofit/>
          </a:bodyPr>
          <a:lstStyle/>
          <a:p>
            <a:endParaRPr lang="en-GB" dirty="0"/>
          </a:p>
        </p:txBody>
      </p:sp>
      <p:sp>
        <p:nvSpPr>
          <p:cNvPr id="5" name="Segnaposto numero diapositiva 4"/>
          <p:cNvSpPr>
            <a:spLocks noGrp="1"/>
          </p:cNvSpPr>
          <p:nvPr>
            <p:ph type="sldNum" sz="quarter" idx="12"/>
          </p:nvPr>
        </p:nvSpPr>
        <p:spPr>
          <a:xfrm>
            <a:off x="0" y="1498603"/>
            <a:ext cx="711200" cy="243417"/>
          </a:xfrm>
          <a:prstGeom prst="rect">
            <a:avLst/>
          </a:prstGeom>
        </p:spPr>
        <p:txBody>
          <a:bodyPr>
            <a:normAutofit/>
          </a:bodyPr>
          <a:lstStyle/>
          <a:p>
            <a:pPr>
              <a:defRPr/>
            </a:pPr>
            <a:fld id="{7FC3B699-E284-466C-8833-615DDFDCCFDB}" type="slidenum">
              <a:rPr lang="en-GB" smtClean="0"/>
              <a:pPr>
                <a:defRPr/>
              </a:pPr>
              <a:t>13</a:t>
            </a:fld>
            <a:endParaRPr lang="en-GB" dirty="0"/>
          </a:p>
        </p:txBody>
      </p:sp>
      <p:pic>
        <p:nvPicPr>
          <p:cNvPr id="7" name="Immagine 6"/>
          <p:cNvPicPr/>
          <p:nvPr/>
        </p:nvPicPr>
        <p:blipFill rotWithShape="1">
          <a:blip r:embed="rId3" cstate="print">
            <a:extLst>
              <a:ext uri="{28A0092B-C50C-407E-A947-70E740481C1C}">
                <a14:useLocalDpi xmlns:a14="http://schemas.microsoft.com/office/drawing/2010/main" xmlns="" val="0"/>
              </a:ext>
            </a:extLst>
          </a:blip>
          <a:srcRect b="14429"/>
          <a:stretch/>
        </p:blipFill>
        <p:spPr bwMode="auto">
          <a:xfrm>
            <a:off x="6384032" y="1770333"/>
            <a:ext cx="4812261" cy="3578880"/>
          </a:xfrm>
          <a:prstGeom prst="rect">
            <a:avLst/>
          </a:prstGeom>
          <a:ln>
            <a:noFill/>
          </a:ln>
          <a:effectLst>
            <a:softEdge rad="112500"/>
          </a:effectLst>
          <a:extLst>
            <a:ext uri="{53640926-AAD7-44D8-BBD7-CCE9431645EC}">
              <a14:shadowObscured xmlns:a14="http://schemas.microsoft.com/office/drawing/2010/main" xmlns=""/>
            </a:ext>
          </a:extLst>
        </p:spPr>
      </p:pic>
      <p:pic>
        <p:nvPicPr>
          <p:cNvPr id="8" name="Immagin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829800" y="5913121"/>
            <a:ext cx="2362200" cy="944880"/>
          </a:xfrm>
          <a:prstGeom prst="rect">
            <a:avLst/>
          </a:prstGeom>
        </p:spPr>
      </p:pic>
      <p:pic>
        <p:nvPicPr>
          <p:cNvPr id="9" name="Immagine 5"/>
          <p:cNvPicPr>
            <a:picLocks noChangeAspect="1"/>
          </p:cNvPicPr>
          <p:nvPr/>
        </p:nvPicPr>
        <p:blipFill rotWithShape="1">
          <a:blip r:embed="rId5">
            <a:extLst>
              <a:ext uri="{28A0092B-C50C-407E-A947-70E740481C1C}">
                <a14:useLocalDpi xmlns:a14="http://schemas.microsoft.com/office/drawing/2010/main" xmlns="" val="0"/>
              </a:ext>
            </a:extLst>
          </a:blip>
          <a:srcRect b="18695"/>
          <a:stretch/>
        </p:blipFill>
        <p:spPr>
          <a:xfrm>
            <a:off x="1" y="5937789"/>
            <a:ext cx="2179320" cy="920211"/>
          </a:xfrm>
          <a:prstGeom prst="rect">
            <a:avLst/>
          </a:prstGeom>
        </p:spPr>
      </p:pic>
    </p:spTree>
    <p:extLst>
      <p:ext uri="{BB962C8B-B14F-4D97-AF65-F5344CB8AC3E}">
        <p14:creationId xmlns:p14="http://schemas.microsoft.com/office/powerpoint/2010/main" xmlns="" val="2040697181"/>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effectLst>
                  <a:outerShdw blurRad="38100" dist="38100" dir="2700000" algn="tl">
                    <a:srgbClr val="000000">
                      <a:alpha val="43137"/>
                    </a:srgbClr>
                  </a:outerShdw>
                </a:effectLst>
              </a:rPr>
              <a:t>SDIA</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chor="ctr">
            <a:normAutofit/>
          </a:bodyPr>
          <a:lstStyle/>
          <a:p>
            <a:pPr algn="ctr">
              <a:buNone/>
            </a:pPr>
            <a:r>
              <a:rPr lang="en-GB" sz="4400" b="1" i="1" dirty="0" smtClean="0">
                <a:effectLst>
                  <a:outerShdw blurRad="38100" dist="38100" dir="2700000" algn="tl">
                    <a:srgbClr val="000000">
                      <a:alpha val="43137"/>
                    </a:srgbClr>
                  </a:outerShdw>
                </a:effectLst>
                <a:latin typeface="Arial" pitchFamily="34" charset="0"/>
                <a:cs typeface="Arial" pitchFamily="34" charset="0"/>
              </a:rPr>
              <a:t>SDIA Business Case: NATO Research &amp; Procurement  Environment</a:t>
            </a:r>
            <a:endParaRPr lang="en-GB" sz="4400" b="1" i="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a:bodyPr>
          <a:lstStyle/>
          <a:p>
            <a:pPr algn="ctr"/>
            <a:r>
              <a:rPr lang="it-IT" sz="2800" b="1" dirty="0" smtClean="0">
                <a:latin typeface="Arial" pitchFamily="34" charset="0"/>
                <a:cs typeface="Arial" pitchFamily="34" charset="0"/>
              </a:rPr>
              <a:t>SMEs </a:t>
            </a:r>
            <a:r>
              <a:rPr lang="it-IT" sz="2800" b="1" dirty="0">
                <a:latin typeface="Arial" pitchFamily="34" charset="0"/>
                <a:cs typeface="Arial" pitchFamily="34" charset="0"/>
              </a:rPr>
              <a:t>and NATO Capability Development </a:t>
            </a:r>
            <a:r>
              <a:rPr lang="it-IT" sz="2800" b="1" dirty="0" smtClean="0">
                <a:latin typeface="Arial" pitchFamily="34" charset="0"/>
                <a:cs typeface="Arial" pitchFamily="34" charset="0"/>
              </a:rPr>
              <a:t>(June </a:t>
            </a:r>
            <a:r>
              <a:rPr lang="it-IT" sz="2800" b="1" dirty="0">
                <a:latin typeface="Arial" pitchFamily="34" charset="0"/>
                <a:cs typeface="Arial" pitchFamily="34" charset="0"/>
              </a:rPr>
              <a:t>2016</a:t>
            </a:r>
            <a:r>
              <a:rPr lang="it-IT" sz="2800" b="1" dirty="0" smtClean="0">
                <a:latin typeface="Arial" pitchFamily="34" charset="0"/>
                <a:cs typeface="Arial" pitchFamily="34" charset="0"/>
              </a:rPr>
              <a:t>)</a:t>
            </a:r>
            <a:endParaRPr lang="en-GB" sz="2800" b="1" dirty="0">
              <a:latin typeface="Arial" pitchFamily="34" charset="0"/>
              <a:cs typeface="Arial" pitchFamily="34" charset="0"/>
            </a:endParaRPr>
          </a:p>
        </p:txBody>
      </p:sp>
      <p:sp>
        <p:nvSpPr>
          <p:cNvPr id="8" name="Segnaposto contenuto 7"/>
          <p:cNvSpPr>
            <a:spLocks noGrp="1"/>
          </p:cNvSpPr>
          <p:nvPr>
            <p:ph idx="1"/>
          </p:nvPr>
        </p:nvSpPr>
        <p:spPr>
          <a:xfrm>
            <a:off x="576289" y="1898006"/>
            <a:ext cx="9693275" cy="4876800"/>
          </a:xfrm>
        </p:spPr>
        <p:txBody>
          <a:bodyPr/>
          <a:lstStyle/>
          <a:p>
            <a:pPr algn="just"/>
            <a:r>
              <a:rPr lang="it-IT" dirty="0" smtClean="0"/>
              <a:t>… </a:t>
            </a:r>
            <a:r>
              <a:rPr lang="it-IT" dirty="0" smtClean="0">
                <a:latin typeface="Arial" pitchFamily="34" charset="0"/>
                <a:cs typeface="Arial" pitchFamily="34" charset="0"/>
              </a:rPr>
              <a:t>Heads </a:t>
            </a:r>
            <a:r>
              <a:rPr lang="it-IT" dirty="0">
                <a:latin typeface="Arial" pitchFamily="34" charset="0"/>
                <a:cs typeface="Arial" pitchFamily="34" charset="0"/>
              </a:rPr>
              <a:t>of State and Government of NATO’s 28 member Nations acknowledged the importance of SMEs at the Wales Summit in September </a:t>
            </a:r>
            <a:r>
              <a:rPr lang="it-IT" dirty="0" smtClean="0">
                <a:latin typeface="Arial" pitchFamily="34" charset="0"/>
                <a:cs typeface="Arial" pitchFamily="34" charset="0"/>
              </a:rPr>
              <a:t>2014 …</a:t>
            </a:r>
          </a:p>
          <a:p>
            <a:pPr algn="just"/>
            <a:r>
              <a:rPr lang="en-GB" dirty="0" smtClean="0">
                <a:latin typeface="Arial" pitchFamily="34" charset="0"/>
                <a:cs typeface="Arial" pitchFamily="34" charset="0"/>
              </a:rPr>
              <a:t>AIM</a:t>
            </a:r>
          </a:p>
          <a:p>
            <a:pPr lvl="1" algn="just"/>
            <a:r>
              <a:rPr lang="en-GB" dirty="0">
                <a:latin typeface="Arial" pitchFamily="34" charset="0"/>
                <a:cs typeface="Arial" pitchFamily="34" charset="0"/>
              </a:rPr>
              <a:t>The aim of this paper is two-fold: to help </a:t>
            </a:r>
            <a:r>
              <a:rPr lang="en-GB" b="1" u="sng" dirty="0">
                <a:effectLst>
                  <a:outerShdw blurRad="38100" dist="38100" dir="2700000" algn="tl">
                    <a:srgbClr val="000000">
                      <a:alpha val="43137"/>
                    </a:srgbClr>
                  </a:outerShdw>
                </a:effectLst>
                <a:latin typeface="Arial" pitchFamily="34" charset="0"/>
                <a:cs typeface="Arial" pitchFamily="34" charset="0"/>
              </a:rPr>
              <a:t>raise awareness </a:t>
            </a:r>
            <a:r>
              <a:rPr lang="en-GB" dirty="0">
                <a:latin typeface="Arial" pitchFamily="34" charset="0"/>
                <a:cs typeface="Arial" pitchFamily="34" charset="0"/>
              </a:rPr>
              <a:t>on, and improve understanding of, the </a:t>
            </a:r>
            <a:r>
              <a:rPr lang="en-GB" b="1" u="sng" dirty="0">
                <a:effectLst>
                  <a:outerShdw blurRad="38100" dist="38100" dir="2700000" algn="tl">
                    <a:srgbClr val="000000">
                      <a:alpha val="43137"/>
                    </a:srgbClr>
                  </a:outerShdw>
                </a:effectLst>
                <a:latin typeface="Arial" pitchFamily="34" charset="0"/>
                <a:cs typeface="Arial" pitchFamily="34" charset="0"/>
              </a:rPr>
              <a:t>potential of SMEs</a:t>
            </a:r>
            <a:r>
              <a:rPr lang="en-GB" dirty="0">
                <a:latin typeface="Arial" pitchFamily="34" charset="0"/>
                <a:cs typeface="Arial" pitchFamily="34" charset="0"/>
              </a:rPr>
              <a:t>, and second, to initiate a debate on whether NATO needs to develop </a:t>
            </a:r>
            <a:r>
              <a:rPr lang="en-GB" b="1" u="sng" dirty="0">
                <a:effectLst>
                  <a:outerShdw blurRad="38100" dist="38100" dir="2700000" algn="tl">
                    <a:srgbClr val="000000">
                      <a:alpha val="43137"/>
                    </a:srgbClr>
                  </a:outerShdw>
                </a:effectLst>
                <a:latin typeface="Arial" pitchFamily="34" charset="0"/>
                <a:cs typeface="Arial" pitchFamily="34" charset="0"/>
              </a:rPr>
              <a:t>specific mechanisms to facilitate SMEs' </a:t>
            </a:r>
            <a:r>
              <a:rPr lang="en-GB" dirty="0">
                <a:latin typeface="Arial" pitchFamily="34" charset="0"/>
                <a:cs typeface="Arial" pitchFamily="34" charset="0"/>
              </a:rPr>
              <a:t>involvement in capability development. If the answer to the second part is positive, then to develop and implement those mechanisms.</a:t>
            </a:r>
          </a:p>
        </p:txBody>
      </p:sp>
      <p:sp>
        <p:nvSpPr>
          <p:cNvPr id="5" name="Segnaposto piè di pagina 4"/>
          <p:cNvSpPr>
            <a:spLocks noGrp="1"/>
          </p:cNvSpPr>
          <p:nvPr>
            <p:ph type="ftr" sz="quarter" idx="11"/>
          </p:nvPr>
        </p:nvSpPr>
        <p:spPr>
          <a:xfrm>
            <a:off x="3071813" y="6403975"/>
            <a:ext cx="6299200" cy="365125"/>
          </a:xfrm>
          <a:prstGeom prst="rect">
            <a:avLst/>
          </a:prstGeom>
        </p:spPr>
        <p:txBody>
          <a:bodyPr/>
          <a:lstStyle/>
          <a:p>
            <a:r>
              <a:rPr lang="it-IT" altLang="it-IT" dirty="0" smtClean="0"/>
              <a:t>.</a:t>
            </a:r>
            <a:endParaRPr lang="it-IT" altLang="it-IT" dirty="0"/>
          </a:p>
        </p:txBody>
      </p:sp>
      <p:sp>
        <p:nvSpPr>
          <p:cNvPr id="4" name="Segnaposto numero diapositiva 3"/>
          <p:cNvSpPr>
            <a:spLocks noGrp="1"/>
          </p:cNvSpPr>
          <p:nvPr>
            <p:ph type="sldNum" sz="quarter" idx="12"/>
          </p:nvPr>
        </p:nvSpPr>
        <p:spPr/>
        <p:txBody>
          <a:bodyPr/>
          <a:lstStyle/>
          <a:p>
            <a:pPr>
              <a:defRPr/>
            </a:pPr>
            <a:fld id="{4D61E30A-045A-1244-A7F2-816E36E18381}" type="slidenum">
              <a:rPr lang="it-IT" altLang="it-IT" smtClean="0"/>
              <a:pPr>
                <a:defRPr/>
              </a:pPr>
              <a:t>15</a:t>
            </a:fld>
            <a:endParaRPr lang="it-IT" altLang="it-IT" dirty="0"/>
          </a:p>
        </p:txBody>
      </p:sp>
      <p:pic>
        <p:nvPicPr>
          <p:cNvPr id="9" name="Immagine 8"/>
          <p:cNvPicPr>
            <a:picLocks noChangeAspect="1"/>
          </p:cNvPicPr>
          <p:nvPr/>
        </p:nvPicPr>
        <p:blipFill>
          <a:blip r:embed="rId2">
            <a:extLst>
              <a:ext uri="{28A0092B-C50C-407E-A947-70E740481C1C}">
                <a14:useLocalDpi xmlns="" xmlns:a14="http://schemas.microsoft.com/office/drawing/2010/main"/>
              </a:ext>
            </a:extLst>
          </a:blip>
          <a:stretch>
            <a:fillRect/>
          </a:stretch>
        </p:blipFill>
        <p:spPr>
          <a:xfrm>
            <a:off x="10454640" y="-23135"/>
            <a:ext cx="1737360" cy="893658"/>
          </a:xfrm>
          <a:prstGeom prst="rect">
            <a:avLst/>
          </a:prstGeom>
        </p:spPr>
      </p:pic>
    </p:spTree>
    <p:extLst>
      <p:ext uri="{BB962C8B-B14F-4D97-AF65-F5344CB8AC3E}">
        <p14:creationId xmlns="" xmlns:p14="http://schemas.microsoft.com/office/powerpoint/2010/main" val="793342104"/>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a:bodyPr>
          <a:lstStyle/>
          <a:p>
            <a:pPr algn="ctr"/>
            <a:r>
              <a:rPr lang="it-IT" sz="2800" b="1" dirty="0" smtClean="0">
                <a:latin typeface="Arial" pitchFamily="34" charset="0"/>
                <a:cs typeface="Arial" pitchFamily="34" charset="0"/>
              </a:rPr>
              <a:t>SME </a:t>
            </a:r>
            <a:r>
              <a:rPr lang="it-IT" sz="2800" b="1" dirty="0">
                <a:latin typeface="Arial" pitchFamily="34" charset="0"/>
                <a:cs typeface="Arial" pitchFamily="34" charset="0"/>
              </a:rPr>
              <a:t>and NATO Capability </a:t>
            </a:r>
            <a:r>
              <a:rPr lang="it-IT" sz="2800" b="1" dirty="0" smtClean="0">
                <a:latin typeface="Arial" pitchFamily="34" charset="0"/>
                <a:cs typeface="Arial" pitchFamily="34" charset="0"/>
              </a:rPr>
              <a:t>Development  (June 2016)</a:t>
            </a:r>
            <a:endParaRPr lang="en-GB" sz="2800" b="1" dirty="0">
              <a:latin typeface="Arial" pitchFamily="34" charset="0"/>
              <a:cs typeface="Arial" pitchFamily="34" charset="0"/>
            </a:endParaRPr>
          </a:p>
        </p:txBody>
      </p:sp>
      <p:sp>
        <p:nvSpPr>
          <p:cNvPr id="7" name="Segnaposto contenuto 6"/>
          <p:cNvSpPr>
            <a:spLocks noGrp="1"/>
          </p:cNvSpPr>
          <p:nvPr>
            <p:ph idx="1"/>
          </p:nvPr>
        </p:nvSpPr>
        <p:spPr/>
        <p:txBody>
          <a:bodyPr/>
          <a:lstStyle/>
          <a:p>
            <a:pPr algn="just"/>
            <a:r>
              <a:rPr lang="it-IT" b="1" u="sng" dirty="0">
                <a:effectLst>
                  <a:outerShdw blurRad="38100" dist="38100" dir="2700000" algn="tl">
                    <a:srgbClr val="000000">
                      <a:alpha val="43137"/>
                    </a:srgbClr>
                  </a:outerShdw>
                </a:effectLst>
                <a:latin typeface="Arial" pitchFamily="34" charset="0"/>
                <a:cs typeface="Arial" pitchFamily="34" charset="0"/>
              </a:rPr>
              <a:t>Lack of definition</a:t>
            </a:r>
            <a:r>
              <a:rPr lang="it-IT" b="1" u="sng" dirty="0" smtClean="0">
                <a:effectLst>
                  <a:outerShdw blurRad="38100" dist="38100" dir="2700000" algn="tl">
                    <a:srgbClr val="000000">
                      <a:alpha val="43137"/>
                    </a:srgbClr>
                  </a:outerShdw>
                </a:effectLst>
                <a:latin typeface="Arial" pitchFamily="34" charset="0"/>
                <a:cs typeface="Arial" pitchFamily="34" charset="0"/>
              </a:rPr>
              <a:t>. Lack </a:t>
            </a:r>
            <a:r>
              <a:rPr lang="it-IT" b="1" u="sng" dirty="0">
                <a:effectLst>
                  <a:outerShdw blurRad="38100" dist="38100" dir="2700000" algn="tl">
                    <a:srgbClr val="000000">
                      <a:alpha val="43137"/>
                    </a:srgbClr>
                  </a:outerShdw>
                </a:effectLst>
                <a:latin typeface="Arial" pitchFamily="34" charset="0"/>
                <a:cs typeface="Arial" pitchFamily="34" charset="0"/>
              </a:rPr>
              <a:t>of </a:t>
            </a:r>
            <a:r>
              <a:rPr lang="it-IT" b="1" u="sng" dirty="0" smtClean="0">
                <a:effectLst>
                  <a:outerShdw blurRad="38100" dist="38100" dir="2700000" algn="tl">
                    <a:srgbClr val="000000">
                      <a:alpha val="43137"/>
                    </a:srgbClr>
                  </a:outerShdw>
                </a:effectLst>
                <a:latin typeface="Arial" pitchFamily="34" charset="0"/>
                <a:cs typeface="Arial" pitchFamily="34" charset="0"/>
              </a:rPr>
              <a:t>Information</a:t>
            </a:r>
            <a:r>
              <a:rPr lang="it-IT" dirty="0" smtClean="0">
                <a:latin typeface="Arial" pitchFamily="34" charset="0"/>
                <a:cs typeface="Arial" pitchFamily="34" charset="0"/>
              </a:rPr>
              <a:t>: </a:t>
            </a:r>
          </a:p>
          <a:p>
            <a:pPr algn="just"/>
            <a:r>
              <a:rPr lang="it-IT" dirty="0" smtClean="0">
                <a:latin typeface="Arial" pitchFamily="34" charset="0"/>
                <a:cs typeface="Arial" pitchFamily="34" charset="0"/>
              </a:rPr>
              <a:t>At </a:t>
            </a:r>
            <a:r>
              <a:rPr lang="it-IT" dirty="0">
                <a:latin typeface="Arial" pitchFamily="34" charset="0"/>
                <a:cs typeface="Arial" pitchFamily="34" charset="0"/>
              </a:rPr>
              <a:t>least two primary aspects are related to information sharing - information about SMEs, and information for SMEs</a:t>
            </a:r>
            <a:r>
              <a:rPr lang="it-IT" dirty="0" smtClean="0">
                <a:latin typeface="Arial" pitchFamily="34" charset="0"/>
                <a:cs typeface="Arial" pitchFamily="34" charset="0"/>
              </a:rPr>
              <a:t>.</a:t>
            </a:r>
          </a:p>
          <a:p>
            <a:pPr lvl="1" algn="just"/>
            <a:r>
              <a:rPr lang="it-IT" dirty="0">
                <a:latin typeface="Arial" pitchFamily="34" charset="0"/>
                <a:cs typeface="Arial" pitchFamily="34" charset="0"/>
              </a:rPr>
              <a:t>First, regarding the status, capability and the current participation of the SMEs, most of the information is available only nationally. At EU level the SMEs are treated in general, </a:t>
            </a:r>
            <a:r>
              <a:rPr lang="it-IT" b="1" u="sng" dirty="0">
                <a:effectLst>
                  <a:outerShdw blurRad="38100" dist="38100" dir="2700000" algn="tl">
                    <a:srgbClr val="000000">
                      <a:alpha val="43137"/>
                    </a:srgbClr>
                  </a:outerShdw>
                </a:effectLst>
                <a:latin typeface="Arial" pitchFamily="34" charset="0"/>
                <a:cs typeface="Arial" pitchFamily="34" charset="0"/>
              </a:rPr>
              <a:t>without clear distinction between </a:t>
            </a:r>
            <a:r>
              <a:rPr lang="it-IT" b="1" u="sng" dirty="0" smtClean="0">
                <a:effectLst>
                  <a:outerShdw blurRad="38100" dist="38100" dir="2700000" algn="tl">
                    <a:srgbClr val="000000">
                      <a:alpha val="43137"/>
                    </a:srgbClr>
                  </a:outerShdw>
                </a:effectLst>
                <a:latin typeface="Arial" pitchFamily="34" charset="0"/>
                <a:cs typeface="Arial" pitchFamily="34" charset="0"/>
              </a:rPr>
              <a:t>defence</a:t>
            </a:r>
            <a:r>
              <a:rPr lang="it-IT" b="1" u="sng" dirty="0">
                <a:effectLst>
                  <a:outerShdw blurRad="38100" dist="38100" dir="2700000" algn="tl">
                    <a:srgbClr val="000000">
                      <a:alpha val="43137"/>
                    </a:srgbClr>
                  </a:outerShdw>
                </a:effectLst>
                <a:latin typeface="Arial" pitchFamily="34" charset="0"/>
                <a:cs typeface="Arial" pitchFamily="34" charset="0"/>
              </a:rPr>
              <a:t>, security and the others</a:t>
            </a:r>
            <a:r>
              <a:rPr lang="it-IT" b="1" u="sng" dirty="0" smtClean="0">
                <a:effectLst>
                  <a:outerShdw blurRad="38100" dist="38100" dir="2700000" algn="tl">
                    <a:srgbClr val="000000">
                      <a:alpha val="43137"/>
                    </a:srgbClr>
                  </a:outerShdw>
                </a:effectLst>
                <a:latin typeface="Arial" pitchFamily="34" charset="0"/>
                <a:cs typeface="Arial" pitchFamily="34" charset="0"/>
              </a:rPr>
              <a:t>.</a:t>
            </a:r>
          </a:p>
          <a:p>
            <a:pPr lvl="1" algn="just"/>
            <a:r>
              <a:rPr lang="it-IT" dirty="0">
                <a:latin typeface="Arial" pitchFamily="34" charset="0"/>
                <a:cs typeface="Arial" pitchFamily="34" charset="0"/>
              </a:rPr>
              <a:t>Second, regarding information on opportunities for SMEs, for example related to NATO procurement procedures, NATO capability requirements as well as other </a:t>
            </a:r>
            <a:r>
              <a:rPr lang="it-IT" b="1" u="sng" dirty="0">
                <a:effectLst>
                  <a:outerShdw blurRad="38100" dist="38100" dir="2700000" algn="tl">
                    <a:srgbClr val="000000">
                      <a:alpha val="43137"/>
                    </a:srgbClr>
                  </a:outerShdw>
                </a:effectLst>
                <a:latin typeface="Arial" pitchFamily="34" charset="0"/>
                <a:cs typeface="Arial" pitchFamily="34" charset="0"/>
              </a:rPr>
              <a:t>SMEs initiatives and good practices</a:t>
            </a:r>
            <a:endParaRPr lang="en-GB" b="1" u="sng" dirty="0">
              <a:effectLst>
                <a:outerShdw blurRad="38100" dist="38100" dir="2700000" algn="tl">
                  <a:srgbClr val="000000">
                    <a:alpha val="43137"/>
                  </a:srgbClr>
                </a:outerShdw>
              </a:effectLst>
              <a:latin typeface="Arial" pitchFamily="34" charset="0"/>
              <a:cs typeface="Arial" pitchFamily="34" charset="0"/>
            </a:endParaRPr>
          </a:p>
        </p:txBody>
      </p:sp>
      <p:sp>
        <p:nvSpPr>
          <p:cNvPr id="5" name="Segnaposto piè di pagina 4"/>
          <p:cNvSpPr>
            <a:spLocks noGrp="1"/>
          </p:cNvSpPr>
          <p:nvPr>
            <p:ph type="ftr" sz="quarter" idx="11"/>
          </p:nvPr>
        </p:nvSpPr>
        <p:spPr>
          <a:xfrm>
            <a:off x="3071813" y="6403975"/>
            <a:ext cx="6299200" cy="365125"/>
          </a:xfrm>
          <a:prstGeom prst="rect">
            <a:avLst/>
          </a:prstGeom>
        </p:spPr>
        <p:txBody>
          <a:bodyPr/>
          <a:lstStyle/>
          <a:p>
            <a:r>
              <a:rPr lang="it-IT" altLang="it-IT" dirty="0" smtClean="0"/>
              <a:t>.</a:t>
            </a:r>
            <a:endParaRPr lang="it-IT" altLang="it-IT" dirty="0"/>
          </a:p>
        </p:txBody>
      </p:sp>
      <p:sp>
        <p:nvSpPr>
          <p:cNvPr id="4" name="Segnaposto numero diapositiva 3"/>
          <p:cNvSpPr>
            <a:spLocks noGrp="1"/>
          </p:cNvSpPr>
          <p:nvPr>
            <p:ph type="sldNum" sz="quarter" idx="12"/>
          </p:nvPr>
        </p:nvSpPr>
        <p:spPr/>
        <p:txBody>
          <a:bodyPr/>
          <a:lstStyle/>
          <a:p>
            <a:pPr>
              <a:defRPr/>
            </a:pPr>
            <a:fld id="{4D61E30A-045A-1244-A7F2-816E36E18381}" type="slidenum">
              <a:rPr lang="it-IT" altLang="it-IT" smtClean="0"/>
              <a:pPr>
                <a:defRPr/>
              </a:pPr>
              <a:t>16</a:t>
            </a:fld>
            <a:endParaRPr lang="it-IT" altLang="it-IT" dirty="0"/>
          </a:p>
        </p:txBody>
      </p:sp>
      <p:pic>
        <p:nvPicPr>
          <p:cNvPr id="8" name="Immagine 7"/>
          <p:cNvPicPr>
            <a:picLocks noChangeAspect="1"/>
          </p:cNvPicPr>
          <p:nvPr/>
        </p:nvPicPr>
        <p:blipFill>
          <a:blip r:embed="rId2">
            <a:extLst>
              <a:ext uri="{28A0092B-C50C-407E-A947-70E740481C1C}">
                <a14:useLocalDpi xmlns="" xmlns:a14="http://schemas.microsoft.com/office/drawing/2010/main"/>
              </a:ext>
            </a:extLst>
          </a:blip>
          <a:stretch>
            <a:fillRect/>
          </a:stretch>
        </p:blipFill>
        <p:spPr>
          <a:xfrm>
            <a:off x="10454640" y="-23135"/>
            <a:ext cx="1737360" cy="893658"/>
          </a:xfrm>
          <a:prstGeom prst="rect">
            <a:avLst/>
          </a:prstGeom>
        </p:spPr>
      </p:pic>
    </p:spTree>
    <p:extLst>
      <p:ext uri="{BB962C8B-B14F-4D97-AF65-F5344CB8AC3E}">
        <p14:creationId xmlns="" xmlns:p14="http://schemas.microsoft.com/office/powerpoint/2010/main" val="1399614323"/>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1371601" y="1752207"/>
          <a:ext cx="9632619" cy="4053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olo 5"/>
          <p:cNvSpPr>
            <a:spLocks noGrp="1"/>
          </p:cNvSpPr>
          <p:nvPr>
            <p:ph type="title"/>
          </p:nvPr>
        </p:nvSpPr>
        <p:spPr>
          <a:xfrm>
            <a:off x="3916680" y="590155"/>
            <a:ext cx="5532120" cy="1162050"/>
          </a:xfrm>
        </p:spPr>
        <p:txBody>
          <a:bodyPr/>
          <a:lstStyle/>
          <a:p>
            <a:pPr algn="ctr"/>
            <a:r>
              <a:rPr lang="it-IT" sz="2800" b="1" dirty="0" smtClean="0">
                <a:effectLst>
                  <a:outerShdw blurRad="38100" dist="38100" dir="2700000" algn="tl">
                    <a:srgbClr val="000000">
                      <a:alpha val="43137"/>
                    </a:srgbClr>
                  </a:outerShdw>
                </a:effectLst>
                <a:latin typeface="Arial" pitchFamily="34" charset="0"/>
                <a:cs typeface="Arial" pitchFamily="34" charset="0"/>
              </a:rPr>
              <a:t>NATO Research &amp; Procurement Environment </a:t>
            </a:r>
            <a:endParaRPr lang="it-IT"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9" name="Slide Number Placeholder 8"/>
          <p:cNvSpPr>
            <a:spLocks noGrp="1"/>
          </p:cNvSpPr>
          <p:nvPr>
            <p:ph type="sldNum" sz="quarter" idx="12"/>
          </p:nvPr>
        </p:nvSpPr>
        <p:spPr>
          <a:xfrm>
            <a:off x="0" y="1508790"/>
            <a:ext cx="711200" cy="243417"/>
          </a:xfrm>
          <a:prstGeom prst="rect">
            <a:avLst/>
          </a:prstGeom>
        </p:spPr>
        <p:txBody>
          <a:bodyPr>
            <a:normAutofit/>
          </a:bodyPr>
          <a:lstStyle/>
          <a:p>
            <a:pPr>
              <a:defRPr/>
            </a:pPr>
            <a:fld id="{99DEE220-0BA9-4B50-A6CE-3CF08CB09CC6}" type="slidenum">
              <a:rPr lang="it-IT" smtClean="0"/>
              <a:pPr>
                <a:defRPr/>
              </a:pPr>
              <a:t>17</a:t>
            </a:fld>
            <a:endParaRPr lang="it-IT" dirty="0"/>
          </a:p>
        </p:txBody>
      </p:sp>
      <p:pic>
        <p:nvPicPr>
          <p:cNvPr id="2050" name="Picture 2" descr="C:\Users\AOS\Pictures\NCIA.jp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7248130" y="2468895"/>
            <a:ext cx="1975916" cy="101659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AOS\Pictures\nspa logo small.jp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5098587" y="2532611"/>
            <a:ext cx="1790700" cy="10033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Users\AOS\Pictures\nato S&amp;T.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9936427" y="2532613"/>
            <a:ext cx="1344151" cy="1035559"/>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C:\Users\AOS\Pictures\logo_nato.gif"/>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2639616" y="2532610"/>
            <a:ext cx="2055541" cy="100330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Immagine 4"/>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9829800" y="5913121"/>
            <a:ext cx="2362200" cy="944880"/>
          </a:xfrm>
          <a:prstGeom prst="rect">
            <a:avLst/>
          </a:prstGeom>
        </p:spPr>
      </p:pic>
      <p:pic>
        <p:nvPicPr>
          <p:cNvPr id="10" name="Immagine 5"/>
          <p:cNvPicPr>
            <a:picLocks noChangeAspect="1"/>
          </p:cNvPicPr>
          <p:nvPr/>
        </p:nvPicPr>
        <p:blipFill rotWithShape="1">
          <a:blip r:embed="rId13">
            <a:extLst>
              <a:ext uri="{28A0092B-C50C-407E-A947-70E740481C1C}">
                <a14:useLocalDpi xmlns:a14="http://schemas.microsoft.com/office/drawing/2010/main" xmlns="" val="0"/>
              </a:ext>
            </a:extLst>
          </a:blip>
          <a:srcRect b="18695"/>
          <a:stretch/>
        </p:blipFill>
        <p:spPr>
          <a:xfrm>
            <a:off x="1" y="5892744"/>
            <a:ext cx="2286000" cy="965257"/>
          </a:xfrm>
          <a:prstGeom prst="rect">
            <a:avLst/>
          </a:prstGeom>
        </p:spPr>
      </p:pic>
    </p:spTree>
    <p:extLst>
      <p:ext uri="{BB962C8B-B14F-4D97-AF65-F5344CB8AC3E}">
        <p14:creationId xmlns:p14="http://schemas.microsoft.com/office/powerpoint/2010/main" xmlns="" val="1819290750"/>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it-IT" b="1" dirty="0" smtClean="0">
                <a:effectLst>
                  <a:outerShdw blurRad="38100" dist="38100" dir="2700000" algn="tl">
                    <a:srgbClr val="000000">
                      <a:alpha val="43137"/>
                    </a:srgbClr>
                  </a:outerShdw>
                </a:effectLst>
              </a:rPr>
              <a:t>SDIA support </a:t>
            </a:r>
            <a:endParaRPr lang="it-IT"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609600" y="1502949"/>
            <a:ext cx="5384800" cy="4434840"/>
          </a:xfrm>
          <a:prstGeom prst="rect">
            <a:avLst/>
          </a:prstGeom>
        </p:spPr>
        <p:txBody>
          <a:bodyPr>
            <a:normAutofit/>
          </a:bodyPr>
          <a:lstStyle/>
          <a:p>
            <a:pPr marL="0" indent="0">
              <a:buNone/>
            </a:pPr>
            <a:r>
              <a:rPr lang="en-US" dirty="0" smtClean="0">
                <a:latin typeface="Arial" pitchFamily="34" charset="0"/>
                <a:cs typeface="Arial" pitchFamily="34" charset="0"/>
              </a:rPr>
              <a:t>NATO</a:t>
            </a:r>
          </a:p>
          <a:p>
            <a:pPr>
              <a:spcBef>
                <a:spcPts val="0"/>
              </a:spcBef>
            </a:pPr>
            <a:r>
              <a:rPr lang="it-IT" sz="2133" dirty="0">
                <a:latin typeface="Arial" pitchFamily="34" charset="0"/>
                <a:cs typeface="Arial" pitchFamily="34" charset="0"/>
              </a:rPr>
              <a:t>Sponsoring c/o NATO organizations (</a:t>
            </a:r>
            <a:r>
              <a:rPr lang="it-IT" sz="2133" dirty="0" smtClean="0">
                <a:latin typeface="Arial" pitchFamily="34" charset="0"/>
                <a:cs typeface="Arial" pitchFamily="34" charset="0"/>
              </a:rPr>
              <a:t>HQ, ACO, </a:t>
            </a:r>
            <a:r>
              <a:rPr lang="it-IT" sz="2133" dirty="0">
                <a:latin typeface="Arial" pitchFamily="34" charset="0"/>
                <a:cs typeface="Arial" pitchFamily="34" charset="0"/>
              </a:rPr>
              <a:t>ACT), NATO Agencies (NCIA, </a:t>
            </a:r>
            <a:r>
              <a:rPr lang="it-IT" sz="2133" dirty="0" smtClean="0">
                <a:latin typeface="Arial" pitchFamily="34" charset="0"/>
                <a:cs typeface="Arial" pitchFamily="34" charset="0"/>
              </a:rPr>
              <a:t>NSPA </a:t>
            </a:r>
            <a:r>
              <a:rPr lang="it-IT" sz="2133" dirty="0">
                <a:latin typeface="Arial" pitchFamily="34" charset="0"/>
                <a:cs typeface="Arial" pitchFamily="34" charset="0"/>
              </a:rPr>
              <a:t>…) and Delegations</a:t>
            </a:r>
          </a:p>
          <a:p>
            <a:pPr>
              <a:spcBef>
                <a:spcPts val="0"/>
              </a:spcBef>
            </a:pPr>
            <a:r>
              <a:rPr lang="it-IT" sz="2133" dirty="0" err="1">
                <a:latin typeface="Arial" pitchFamily="34" charset="0"/>
                <a:cs typeface="Arial" pitchFamily="34" charset="0"/>
              </a:rPr>
              <a:t>Support</a:t>
            </a:r>
            <a:r>
              <a:rPr lang="it-IT" sz="2133" dirty="0">
                <a:latin typeface="Arial" pitchFamily="34" charset="0"/>
                <a:cs typeface="Arial" pitchFamily="34" charset="0"/>
              </a:rPr>
              <a:t> to the participation to studies STO / NIAG / ACT</a:t>
            </a:r>
          </a:p>
          <a:p>
            <a:pPr>
              <a:spcBef>
                <a:spcPts val="0"/>
              </a:spcBef>
            </a:pPr>
            <a:r>
              <a:rPr lang="it-IT" sz="2133" dirty="0" err="1">
                <a:latin typeface="Arial" pitchFamily="34" charset="0"/>
                <a:cs typeface="Arial" pitchFamily="34" charset="0"/>
              </a:rPr>
              <a:t>Support</a:t>
            </a:r>
            <a:r>
              <a:rPr lang="it-IT" sz="2133" dirty="0">
                <a:latin typeface="Arial" pitchFamily="34" charset="0"/>
                <a:cs typeface="Arial" pitchFamily="34" charset="0"/>
              </a:rPr>
              <a:t> for the application to the ‘Basic Ordering Agreement” (BOA) e other partnership agreement ‘Framework for Collaborative Interaction” (FFCI) </a:t>
            </a:r>
          </a:p>
          <a:p>
            <a:pPr>
              <a:spcBef>
                <a:spcPts val="0"/>
              </a:spcBef>
            </a:pPr>
            <a:r>
              <a:rPr lang="it-IT" sz="2133" dirty="0" err="1">
                <a:latin typeface="Arial" pitchFamily="34" charset="0"/>
                <a:cs typeface="Arial" pitchFamily="34" charset="0"/>
              </a:rPr>
              <a:t>Support</a:t>
            </a:r>
            <a:r>
              <a:rPr lang="it-IT" sz="2133" dirty="0">
                <a:latin typeface="Arial" pitchFamily="34" charset="0"/>
                <a:cs typeface="Arial" pitchFamily="34" charset="0"/>
              </a:rPr>
              <a:t> for the participation to dedicated presentation at the NATO HQ or other </a:t>
            </a:r>
            <a:r>
              <a:rPr lang="it-IT" sz="2133" dirty="0">
                <a:solidFill>
                  <a:schemeClr val="tx2">
                    <a:lumMod val="50000"/>
                  </a:schemeClr>
                </a:solidFill>
                <a:latin typeface="Arial" pitchFamily="34" charset="0"/>
                <a:cs typeface="Arial" pitchFamily="34" charset="0"/>
              </a:rPr>
              <a:t>NATO Organizations (</a:t>
            </a:r>
            <a:r>
              <a:rPr lang="it-IT" sz="2133" dirty="0" smtClean="0">
                <a:solidFill>
                  <a:schemeClr val="tx2">
                    <a:lumMod val="50000"/>
                  </a:schemeClr>
                </a:solidFill>
                <a:latin typeface="Arial" pitchFamily="34" charset="0"/>
                <a:cs typeface="Arial" pitchFamily="34" charset="0"/>
              </a:rPr>
              <a:t>CoIs</a:t>
            </a:r>
            <a:r>
              <a:rPr lang="it-IT" sz="2133" dirty="0">
                <a:solidFill>
                  <a:schemeClr val="tx2">
                    <a:lumMod val="50000"/>
                  </a:schemeClr>
                </a:solidFill>
              </a:rPr>
              <a:t>)</a:t>
            </a:r>
          </a:p>
        </p:txBody>
      </p:sp>
      <p:sp>
        <p:nvSpPr>
          <p:cNvPr id="4" name="Content Placeholder 3"/>
          <p:cNvSpPr>
            <a:spLocks noGrp="1"/>
          </p:cNvSpPr>
          <p:nvPr>
            <p:ph sz="half" idx="2"/>
          </p:nvPr>
        </p:nvSpPr>
        <p:spPr>
          <a:xfrm>
            <a:off x="6197600" y="1502949"/>
            <a:ext cx="5384800" cy="4434840"/>
          </a:xfrm>
          <a:prstGeom prst="rect">
            <a:avLst/>
          </a:prstGeom>
        </p:spPr>
        <p:txBody>
          <a:bodyPr>
            <a:normAutofit/>
          </a:bodyPr>
          <a:lstStyle/>
          <a:p>
            <a:pPr marL="0" indent="0">
              <a:buNone/>
            </a:pPr>
            <a:r>
              <a:rPr lang="en-US" dirty="0" smtClean="0">
                <a:latin typeface="Arial" pitchFamily="34" charset="0"/>
                <a:cs typeface="Arial" pitchFamily="34" charset="0"/>
              </a:rPr>
              <a:t>Industry vs NATO</a:t>
            </a:r>
            <a:endParaRPr lang="en-US" sz="2133" dirty="0">
              <a:latin typeface="Arial" pitchFamily="34" charset="0"/>
              <a:cs typeface="Arial" pitchFamily="34" charset="0"/>
            </a:endParaRPr>
          </a:p>
          <a:p>
            <a:pPr>
              <a:spcBef>
                <a:spcPts val="0"/>
              </a:spcBef>
            </a:pPr>
            <a:r>
              <a:rPr lang="en-US" sz="2133" dirty="0">
                <a:latin typeface="Arial" pitchFamily="34" charset="0"/>
                <a:cs typeface="Arial" pitchFamily="34" charset="0"/>
              </a:rPr>
              <a:t>Coaching / Mentoring</a:t>
            </a:r>
          </a:p>
          <a:p>
            <a:pPr>
              <a:spcBef>
                <a:spcPts val="0"/>
              </a:spcBef>
            </a:pPr>
            <a:r>
              <a:rPr lang="en-US" sz="2133" dirty="0">
                <a:latin typeface="Arial" pitchFamily="34" charset="0"/>
                <a:cs typeface="Arial" pitchFamily="34" charset="0"/>
              </a:rPr>
              <a:t>Assistance in the definition phase of Industrial NDA, MOU, CA for the Teaming and Agreements to answer to RfP</a:t>
            </a:r>
          </a:p>
          <a:p>
            <a:pPr>
              <a:spcBef>
                <a:spcPts val="0"/>
              </a:spcBef>
            </a:pPr>
            <a:r>
              <a:rPr lang="en-US" sz="2133" dirty="0">
                <a:latin typeface="Arial" pitchFamily="34" charset="0"/>
                <a:cs typeface="Arial" pitchFamily="34" charset="0"/>
              </a:rPr>
              <a:t>Support to the </a:t>
            </a:r>
            <a:r>
              <a:rPr lang="en-US" sz="2133" dirty="0" smtClean="0">
                <a:latin typeface="Arial" pitchFamily="34" charset="0"/>
                <a:cs typeface="Arial" pitchFamily="34" charset="0"/>
              </a:rPr>
              <a:t>Programme </a:t>
            </a:r>
            <a:r>
              <a:rPr lang="en-US" sz="2133" dirty="0">
                <a:latin typeface="Arial" pitchFamily="34" charset="0"/>
                <a:cs typeface="Arial" pitchFamily="34" charset="0"/>
              </a:rPr>
              <a:t>Management according to the </a:t>
            </a:r>
            <a:r>
              <a:rPr lang="en-US" sz="2133" dirty="0" smtClean="0">
                <a:latin typeface="Arial" pitchFamily="34" charset="0"/>
                <a:cs typeface="Arial" pitchFamily="34" charset="0"/>
              </a:rPr>
              <a:t>NATO </a:t>
            </a:r>
            <a:r>
              <a:rPr lang="en-US" sz="2133" dirty="0">
                <a:latin typeface="Arial" pitchFamily="34" charset="0"/>
                <a:cs typeface="Arial" pitchFamily="34" charset="0"/>
              </a:rPr>
              <a:t>Standards</a:t>
            </a:r>
            <a:endParaRPr lang="it-IT" sz="2133" dirty="0">
              <a:latin typeface="Arial" pitchFamily="34" charset="0"/>
              <a:cs typeface="Arial" pitchFamily="34" charset="0"/>
            </a:endParaRPr>
          </a:p>
          <a:p>
            <a:endParaRPr lang="it-IT" dirty="0" smtClean="0"/>
          </a:p>
          <a:p>
            <a:endParaRPr lang="it-IT" dirty="0"/>
          </a:p>
        </p:txBody>
      </p:sp>
      <p:sp>
        <p:nvSpPr>
          <p:cNvPr id="5" name="Slide Number Placeholder 4"/>
          <p:cNvSpPr>
            <a:spLocks noGrp="1"/>
          </p:cNvSpPr>
          <p:nvPr>
            <p:ph type="sldNum" sz="quarter" idx="12"/>
          </p:nvPr>
        </p:nvSpPr>
        <p:spPr>
          <a:prstGeom prst="rect">
            <a:avLst/>
          </a:prstGeom>
        </p:spPr>
        <p:txBody>
          <a:bodyPr>
            <a:normAutofit/>
          </a:bodyPr>
          <a:lstStyle/>
          <a:p>
            <a:fld id="{7FC3B699-E284-466C-8833-615DDFDCCFDB}" type="slidenum">
              <a:rPr lang="it-IT" smtClean="0"/>
              <a:pPr/>
              <a:t>18</a:t>
            </a:fld>
            <a:endParaRPr lang="it-IT" dirty="0"/>
          </a:p>
        </p:txBody>
      </p:sp>
      <p:pic>
        <p:nvPicPr>
          <p:cNvPr id="6" name="Immagin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829800" y="5913121"/>
            <a:ext cx="2362200" cy="944880"/>
          </a:xfrm>
          <a:prstGeom prst="rect">
            <a:avLst/>
          </a:prstGeom>
        </p:spPr>
      </p:pic>
      <p:pic>
        <p:nvPicPr>
          <p:cNvPr id="7" name="Immagine 5"/>
          <p:cNvPicPr>
            <a:picLocks noChangeAspect="1"/>
          </p:cNvPicPr>
          <p:nvPr/>
        </p:nvPicPr>
        <p:blipFill rotWithShape="1">
          <a:blip r:embed="rId4">
            <a:extLst>
              <a:ext uri="{28A0092B-C50C-407E-A947-70E740481C1C}">
                <a14:useLocalDpi xmlns:a14="http://schemas.microsoft.com/office/drawing/2010/main" xmlns="" val="0"/>
              </a:ext>
            </a:extLst>
          </a:blip>
          <a:srcRect b="18695"/>
          <a:stretch/>
        </p:blipFill>
        <p:spPr>
          <a:xfrm>
            <a:off x="1" y="5937789"/>
            <a:ext cx="2179320" cy="920211"/>
          </a:xfrm>
          <a:prstGeom prst="rect">
            <a:avLst/>
          </a:prstGeom>
        </p:spPr>
      </p:pic>
      <p:pic>
        <p:nvPicPr>
          <p:cNvPr id="8" name="Picture 7" descr="images.jpg"/>
          <p:cNvPicPr>
            <a:picLocks noChangeAspect="1"/>
          </p:cNvPicPr>
          <p:nvPr/>
        </p:nvPicPr>
        <p:blipFill>
          <a:blip r:embed="rId5"/>
          <a:stretch>
            <a:fillRect/>
          </a:stretch>
        </p:blipFill>
        <p:spPr>
          <a:xfrm>
            <a:off x="5740921" y="5242560"/>
            <a:ext cx="2161654" cy="1619154"/>
          </a:xfrm>
          <a:prstGeom prst="rect">
            <a:avLst/>
          </a:prstGeom>
        </p:spPr>
      </p:pic>
      <p:pic>
        <p:nvPicPr>
          <p:cNvPr id="9" name="Immagin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829800" y="5937789"/>
            <a:ext cx="2362200" cy="944880"/>
          </a:xfrm>
          <a:prstGeom prst="rect">
            <a:avLst/>
          </a:prstGeom>
        </p:spPr>
      </p:pic>
    </p:spTree>
    <p:extLst>
      <p:ext uri="{BB962C8B-B14F-4D97-AF65-F5344CB8AC3E}">
        <p14:creationId xmlns:p14="http://schemas.microsoft.com/office/powerpoint/2010/main" xmlns="" val="621293144"/>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smtClean="0">
                <a:effectLst>
                  <a:outerShdw blurRad="38100" dist="38100" dir="2700000" algn="tl">
                    <a:srgbClr val="000000">
                      <a:alpha val="43137"/>
                    </a:srgbClr>
                  </a:outerShdw>
                </a:effectLst>
                <a:latin typeface="Arial" pitchFamily="34" charset="0"/>
                <a:cs typeface="Arial" pitchFamily="34" charset="0"/>
              </a:rPr>
              <a:t>Agenda</a:t>
            </a:r>
            <a:endParaRPr lang="en-GB" b="1" dirty="0">
              <a:effectLst>
                <a:outerShdw blurRad="38100" dist="38100" dir="2700000" algn="tl">
                  <a:srgbClr val="000000">
                    <a:alpha val="43137"/>
                  </a:srgbClr>
                </a:outerShdw>
              </a:effectLst>
              <a:latin typeface="Arial" pitchFamily="34" charset="0"/>
              <a:cs typeface="Arial" pitchFamily="34" charset="0"/>
            </a:endParaRPr>
          </a:p>
        </p:txBody>
      </p:sp>
      <p:sp>
        <p:nvSpPr>
          <p:cNvPr id="5" name="Content Placeholder 4"/>
          <p:cNvSpPr>
            <a:spLocks noGrp="1"/>
          </p:cNvSpPr>
          <p:nvPr>
            <p:ph idx="1"/>
          </p:nvPr>
        </p:nvSpPr>
        <p:spPr/>
        <p:txBody>
          <a:bodyPr anchor="t"/>
          <a:lstStyle/>
          <a:p>
            <a:r>
              <a:rPr lang="en-GB" sz="3200" i="1" dirty="0" smtClean="0">
                <a:effectLst>
                  <a:outerShdw blurRad="38100" dist="38100" dir="2700000" algn="tl">
                    <a:srgbClr val="000000">
                      <a:alpha val="43137"/>
                    </a:srgbClr>
                  </a:outerShdw>
                </a:effectLst>
                <a:latin typeface="Arial" pitchFamily="34" charset="0"/>
                <a:cs typeface="Arial" pitchFamily="34" charset="0"/>
              </a:rPr>
              <a:t>Why Small</a:t>
            </a:r>
          </a:p>
          <a:p>
            <a:r>
              <a:rPr lang="en-GB" sz="3200" i="1" dirty="0" smtClean="0">
                <a:effectLst>
                  <a:outerShdw blurRad="38100" dist="38100" dir="2700000" algn="tl">
                    <a:srgbClr val="000000">
                      <a:alpha val="43137"/>
                    </a:srgbClr>
                  </a:outerShdw>
                </a:effectLst>
                <a:latin typeface="Arial" pitchFamily="34" charset="0"/>
                <a:cs typeface="Arial" pitchFamily="34" charset="0"/>
              </a:rPr>
              <a:t>SME from Subcontracting to....... Main Role</a:t>
            </a:r>
          </a:p>
          <a:p>
            <a:r>
              <a:rPr lang="en-GB" sz="3200" i="1" dirty="0" smtClean="0">
                <a:effectLst>
                  <a:outerShdw blurRad="38100" dist="38100" dir="2700000" algn="tl">
                    <a:srgbClr val="000000">
                      <a:alpha val="43137"/>
                    </a:srgbClr>
                  </a:outerShdw>
                </a:effectLst>
                <a:latin typeface="Arial" pitchFamily="34" charset="0"/>
                <a:cs typeface="Arial" pitchFamily="34" charset="0"/>
              </a:rPr>
              <a:t>SDIA  “A new model – Internationalization</a:t>
            </a:r>
          </a:p>
          <a:p>
            <a:r>
              <a:rPr lang="en-GB" sz="3200" i="1" dirty="0" smtClean="0">
                <a:effectLst>
                  <a:outerShdw blurRad="38100" dist="38100" dir="2700000" algn="tl">
                    <a:srgbClr val="000000">
                      <a:alpha val="43137"/>
                    </a:srgbClr>
                  </a:outerShdw>
                </a:effectLst>
                <a:latin typeface="Arial" pitchFamily="34" charset="0"/>
                <a:cs typeface="Arial" pitchFamily="34" charset="0"/>
              </a:rPr>
              <a:t>SDIA Vision, Mission  &amp; Organization</a:t>
            </a:r>
          </a:p>
          <a:p>
            <a:r>
              <a:rPr lang="en-GB" sz="3200" i="1" dirty="0" smtClean="0">
                <a:effectLst>
                  <a:outerShdw blurRad="38100" dist="38100" dir="2700000" algn="tl">
                    <a:srgbClr val="000000">
                      <a:alpha val="43137"/>
                    </a:srgbClr>
                  </a:outerShdw>
                </a:effectLst>
                <a:latin typeface="Arial" pitchFamily="34" charset="0"/>
                <a:cs typeface="Arial" pitchFamily="34" charset="0"/>
              </a:rPr>
              <a:t>SDIA Business Case: “NATO Research &amp; Procurement Environment”</a:t>
            </a:r>
          </a:p>
          <a:p>
            <a:r>
              <a:rPr lang="en-GB" sz="3200" i="1" dirty="0" smtClean="0">
                <a:effectLst>
                  <a:outerShdw blurRad="38100" dist="38100" dir="2700000" algn="tl">
                    <a:srgbClr val="000000">
                      <a:alpha val="43137"/>
                    </a:srgbClr>
                  </a:outerShdw>
                </a:effectLst>
                <a:latin typeface="Arial" pitchFamily="34" charset="0"/>
                <a:cs typeface="Arial" pitchFamily="34" charset="0"/>
              </a:rPr>
              <a:t>Conclusions</a:t>
            </a:r>
          </a:p>
          <a:p>
            <a:endParaRPr lang="en-GB" sz="3200" i="1" dirty="0" smtClean="0">
              <a:solidFill>
                <a:schemeClr val="accent3">
                  <a:lumMod val="50000"/>
                </a:schemeClr>
              </a:solidFill>
              <a:latin typeface="Arial" pitchFamily="34" charset="0"/>
              <a:cs typeface="Arial" pitchFamily="34" charset="0"/>
            </a:endParaRPr>
          </a:p>
          <a:p>
            <a:endParaRPr lang="en-GB" sz="3200" dirty="0" smtClean="0">
              <a:latin typeface="Arial" pitchFamily="34" charset="0"/>
              <a:cs typeface="Arial" pitchFamily="34" charset="0"/>
            </a:endParaRPr>
          </a:p>
          <a:p>
            <a:endParaRPr lang="en-GB" dirty="0" smtClean="0"/>
          </a:p>
          <a:p>
            <a:endParaRPr lang="en-GB" dirty="0" smtClean="0"/>
          </a:p>
          <a:p>
            <a:endParaRPr lang="en-GB" dirty="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a:bodyPr>
          <a:lstStyle/>
          <a:p>
            <a:pPr algn="ctr"/>
            <a:r>
              <a:rPr lang="it-IT" sz="4000" b="1" dirty="0" smtClean="0">
                <a:effectLst>
                  <a:outerShdw blurRad="38100" dist="38100" dir="2700000" algn="tl">
                    <a:srgbClr val="000000">
                      <a:alpha val="43137"/>
                    </a:srgbClr>
                  </a:outerShdw>
                </a:effectLst>
                <a:latin typeface="Arial" pitchFamily="34" charset="0"/>
                <a:cs typeface="Arial" pitchFamily="34" charset="0"/>
              </a:rPr>
              <a:t>SDIA support</a:t>
            </a:r>
            <a:endParaRPr lang="it-IT" sz="4000" b="1" dirty="0">
              <a:effectLst>
                <a:outerShdw blurRad="38100" dist="38100" dir="2700000" algn="tl">
                  <a:srgbClr val="000000">
                    <a:alpha val="43137"/>
                  </a:srgbClr>
                </a:outerShdw>
              </a:effectLst>
            </a:endParaRPr>
          </a:p>
        </p:txBody>
      </p:sp>
      <p:sp>
        <p:nvSpPr>
          <p:cNvPr id="66563" name="Rectangle 3"/>
          <p:cNvSpPr>
            <a:spLocks noGrp="1"/>
          </p:cNvSpPr>
          <p:nvPr>
            <p:ph idx="1"/>
          </p:nvPr>
        </p:nvSpPr>
        <p:spPr>
          <a:prstGeom prst="rect">
            <a:avLst/>
          </a:prstGeom>
        </p:spPr>
        <p:txBody>
          <a:bodyPr anchor="ctr">
            <a:normAutofit/>
          </a:bodyPr>
          <a:lstStyle/>
          <a:p>
            <a:pPr algn="just"/>
            <a:r>
              <a:rPr lang="it-IT" sz="2400" dirty="0">
                <a:latin typeface="Arial" pitchFamily="34" charset="0"/>
                <a:cs typeface="Arial" pitchFamily="34" charset="0"/>
              </a:rPr>
              <a:t>Data collection and Medium Term Analysis (3 year) of Principal </a:t>
            </a:r>
            <a:r>
              <a:rPr lang="it-IT" sz="2400" dirty="0" smtClean="0">
                <a:latin typeface="Arial" pitchFamily="34" charset="0"/>
                <a:cs typeface="Arial" pitchFamily="34" charset="0"/>
              </a:rPr>
              <a:t>NATO Agencies and Organizations with </a:t>
            </a:r>
            <a:r>
              <a:rPr lang="it-IT" sz="2400" dirty="0">
                <a:latin typeface="Arial" pitchFamily="34" charset="0"/>
                <a:cs typeface="Arial" pitchFamily="34" charset="0"/>
              </a:rPr>
              <a:t>reference of the areas of </a:t>
            </a:r>
            <a:r>
              <a:rPr lang="it-IT" sz="2400" dirty="0" smtClean="0">
                <a:latin typeface="Arial" pitchFamily="34" charset="0"/>
                <a:cs typeface="Arial" pitchFamily="34" charset="0"/>
              </a:rPr>
              <a:t>interest</a:t>
            </a:r>
            <a:endParaRPr lang="it-IT" sz="2400" dirty="0">
              <a:latin typeface="Arial" pitchFamily="34" charset="0"/>
              <a:cs typeface="Arial" pitchFamily="34" charset="0"/>
            </a:endParaRPr>
          </a:p>
          <a:p>
            <a:pPr algn="just"/>
            <a:r>
              <a:rPr lang="it-IT" sz="2400" dirty="0">
                <a:latin typeface="Arial" pitchFamily="34" charset="0"/>
                <a:cs typeface="Arial" pitchFamily="34" charset="0"/>
              </a:rPr>
              <a:t>Market Analysis for new </a:t>
            </a:r>
            <a:r>
              <a:rPr lang="it-IT" sz="2400" dirty="0" smtClean="0">
                <a:latin typeface="Arial" pitchFamily="34" charset="0"/>
                <a:cs typeface="Arial" pitchFamily="34" charset="0"/>
              </a:rPr>
              <a:t>research and commercial </a:t>
            </a:r>
            <a:r>
              <a:rPr lang="it-IT" sz="2400" dirty="0">
                <a:latin typeface="Arial" pitchFamily="34" charset="0"/>
                <a:cs typeface="Arial" pitchFamily="34" charset="0"/>
              </a:rPr>
              <a:t>opportunities («antenna» c/o </a:t>
            </a:r>
            <a:r>
              <a:rPr lang="it-IT" sz="2400" dirty="0" smtClean="0">
                <a:latin typeface="Arial" pitchFamily="34" charset="0"/>
                <a:cs typeface="Arial" pitchFamily="34" charset="0"/>
              </a:rPr>
              <a:t>NATO).</a:t>
            </a:r>
            <a:endParaRPr lang="it-IT" sz="2400" dirty="0">
              <a:latin typeface="Arial" pitchFamily="34" charset="0"/>
              <a:cs typeface="Arial" pitchFamily="34" charset="0"/>
            </a:endParaRPr>
          </a:p>
          <a:p>
            <a:pPr algn="just"/>
            <a:r>
              <a:rPr lang="it-IT" sz="2400" dirty="0">
                <a:latin typeface="Arial" pitchFamily="34" charset="0"/>
                <a:cs typeface="Arial" pitchFamily="34" charset="0"/>
              </a:rPr>
              <a:t>Evaluation of specific business opportunities and preparation to </a:t>
            </a:r>
            <a:r>
              <a:rPr lang="it-IT" sz="2400" dirty="0" smtClean="0">
                <a:latin typeface="Arial" pitchFamily="34" charset="0"/>
                <a:cs typeface="Arial" pitchFamily="34" charset="0"/>
              </a:rPr>
              <a:t>BIDs</a:t>
            </a:r>
            <a:endParaRPr lang="it-IT" sz="2400" dirty="0">
              <a:latin typeface="Arial" pitchFamily="34" charset="0"/>
              <a:cs typeface="Arial" pitchFamily="34" charset="0"/>
            </a:endParaRPr>
          </a:p>
          <a:p>
            <a:pPr algn="just"/>
            <a:r>
              <a:rPr lang="it-IT" sz="2400" dirty="0">
                <a:latin typeface="Arial" pitchFamily="34" charset="0"/>
                <a:cs typeface="Arial" pitchFamily="34" charset="0"/>
              </a:rPr>
              <a:t>Assistance and </a:t>
            </a:r>
            <a:r>
              <a:rPr lang="it-IT" sz="2400" dirty="0" err="1">
                <a:latin typeface="Arial" pitchFamily="34" charset="0"/>
                <a:cs typeface="Arial" pitchFamily="34" charset="0"/>
              </a:rPr>
              <a:t>Support</a:t>
            </a:r>
            <a:r>
              <a:rPr lang="it-IT" sz="2400" dirty="0">
                <a:latin typeface="Arial" pitchFamily="34" charset="0"/>
                <a:cs typeface="Arial" pitchFamily="34" charset="0"/>
              </a:rPr>
              <a:t> for the Proposal Preparations, «Red Team» evaluation, </a:t>
            </a:r>
            <a:r>
              <a:rPr lang="it-IT" sz="2400" dirty="0" smtClean="0">
                <a:latin typeface="Arial" pitchFamily="34" charset="0"/>
                <a:cs typeface="Arial" pitchFamily="34" charset="0"/>
              </a:rPr>
              <a:t>search for </a:t>
            </a:r>
            <a:r>
              <a:rPr lang="it-IT" sz="2400" dirty="0" err="1">
                <a:latin typeface="Arial" pitchFamily="34" charset="0"/>
                <a:cs typeface="Arial" pitchFamily="34" charset="0"/>
              </a:rPr>
              <a:t>potential</a:t>
            </a:r>
            <a:r>
              <a:rPr lang="it-IT" sz="2400" dirty="0">
                <a:latin typeface="Arial" pitchFamily="34" charset="0"/>
                <a:cs typeface="Arial" pitchFamily="34" charset="0"/>
              </a:rPr>
              <a:t> </a:t>
            </a:r>
            <a:r>
              <a:rPr lang="it-IT" sz="2400" dirty="0" err="1" smtClean="0">
                <a:latin typeface="Arial" pitchFamily="34" charset="0"/>
                <a:cs typeface="Arial" pitchFamily="34" charset="0"/>
              </a:rPr>
              <a:t>partners</a:t>
            </a:r>
            <a:r>
              <a:rPr lang="it-IT" sz="2400" dirty="0" smtClean="0">
                <a:latin typeface="Arial" pitchFamily="34" charset="0"/>
                <a:cs typeface="Arial" pitchFamily="34" charset="0"/>
              </a:rPr>
              <a:t>.</a:t>
            </a:r>
            <a:endParaRPr lang="it-IT" sz="2400" dirty="0">
              <a:latin typeface="Arial" pitchFamily="34" charset="0"/>
              <a:cs typeface="Arial" pitchFamily="34" charset="0"/>
            </a:endParaRPr>
          </a:p>
          <a:p>
            <a:pPr algn="just"/>
            <a:r>
              <a:rPr lang="it-IT" sz="2400" dirty="0">
                <a:latin typeface="Arial" pitchFamily="34" charset="0"/>
                <a:cs typeface="Arial" pitchFamily="34" charset="0"/>
              </a:rPr>
              <a:t>Promotion and organization of Company presentation to </a:t>
            </a:r>
            <a:r>
              <a:rPr lang="it-IT" sz="2400" dirty="0" smtClean="0">
                <a:latin typeface="Arial" pitchFamily="34" charset="0"/>
                <a:cs typeface="Arial" pitchFamily="34" charset="0"/>
              </a:rPr>
              <a:t>NATO </a:t>
            </a:r>
            <a:endParaRPr lang="it-IT" sz="2400" dirty="0">
              <a:latin typeface="Arial" pitchFamily="34" charset="0"/>
              <a:cs typeface="Arial" pitchFamily="34" charset="0"/>
            </a:endParaRPr>
          </a:p>
          <a:p>
            <a:pPr algn="just"/>
            <a:r>
              <a:rPr lang="it-IT" sz="2400" dirty="0">
                <a:latin typeface="Arial" pitchFamily="34" charset="0"/>
                <a:cs typeface="Arial" pitchFamily="34" charset="0"/>
              </a:rPr>
              <a:t>AOS Brief (newsletter) and Dedicated Reports for specific </a:t>
            </a:r>
            <a:r>
              <a:rPr lang="it-IT" sz="2400" dirty="0" smtClean="0">
                <a:latin typeface="Arial" pitchFamily="34" charset="0"/>
                <a:cs typeface="Arial" pitchFamily="34" charset="0"/>
              </a:rPr>
              <a:t>opportunities.</a:t>
            </a:r>
            <a:endParaRPr lang="it-IT" sz="2400" dirty="0">
              <a:latin typeface="Arial" pitchFamily="34" charset="0"/>
              <a:cs typeface="Arial" pitchFamily="34" charset="0"/>
            </a:endParaRPr>
          </a:p>
          <a:p>
            <a:pPr lvl="1"/>
            <a:endParaRPr lang="en-US" sz="2400" dirty="0"/>
          </a:p>
        </p:txBody>
      </p:sp>
      <p:sp>
        <p:nvSpPr>
          <p:cNvPr id="4" name="Slide Number Placeholder 9"/>
          <p:cNvSpPr>
            <a:spLocks noGrp="1"/>
          </p:cNvSpPr>
          <p:nvPr>
            <p:ph type="sldNum" sz="quarter" idx="12"/>
          </p:nvPr>
        </p:nvSpPr>
        <p:spPr>
          <a:prstGeom prst="rect">
            <a:avLst/>
          </a:prstGeom>
        </p:spPr>
        <p:txBody>
          <a:bodyPr>
            <a:normAutofit/>
          </a:bodyPr>
          <a:lstStyle/>
          <a:p>
            <a:fld id="{C88EA6E7-01BD-4EDB-AB40-EA06AF32864D}" type="slidenum">
              <a:rPr lang="it-IT" smtClean="0"/>
              <a:pPr/>
              <a:t>19</a:t>
            </a:fld>
            <a:endParaRPr lang="it-IT" dirty="0"/>
          </a:p>
        </p:txBody>
      </p:sp>
    </p:spTree>
    <p:extLst>
      <p:ext uri="{BB962C8B-B14F-4D97-AF65-F5344CB8AC3E}">
        <p14:creationId xmlns:p14="http://schemas.microsoft.com/office/powerpoint/2010/main" xmlns="" val="1757520554"/>
      </p:ext>
    </p:extLst>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a:bodyPr>
          <a:lstStyle/>
          <a:p>
            <a:pPr algn="ctr"/>
            <a:r>
              <a:rPr lang="en-GB" sz="4000" b="1" dirty="0" smtClean="0">
                <a:effectLst>
                  <a:outerShdw blurRad="38100" dist="38100" dir="2700000" algn="tl">
                    <a:srgbClr val="000000">
                      <a:alpha val="43137"/>
                    </a:srgbClr>
                  </a:outerShdw>
                </a:effectLst>
                <a:latin typeface="Arial" pitchFamily="34" charset="0"/>
                <a:cs typeface="Arial" pitchFamily="34" charset="0"/>
              </a:rPr>
              <a:t>NATO:ACT “leading the transformation”</a:t>
            </a:r>
            <a:endParaRPr lang="en-GB" sz="4000" b="1" dirty="0">
              <a:effectLst>
                <a:outerShdw blurRad="38100" dist="38100" dir="2700000" algn="tl">
                  <a:srgbClr val="000000">
                    <a:alpha val="43137"/>
                  </a:srgbClr>
                </a:outerShdw>
              </a:effectLst>
              <a:latin typeface="Arial" pitchFamily="34" charset="0"/>
              <a:cs typeface="Arial" pitchFamily="34" charset="0"/>
            </a:endParaRPr>
          </a:p>
        </p:txBody>
      </p:sp>
      <p:pic>
        <p:nvPicPr>
          <p:cNvPr id="1026" name="Picture 2"/>
          <p:cNvPicPr>
            <a:picLocks noGrp="1" noChangeAspect="1" noChangeArrowheads="1"/>
          </p:cNvPicPr>
          <p:nvPr>
            <p:ph idx="1"/>
          </p:nvPr>
        </p:nvPicPr>
        <p:blipFill>
          <a:blip r:embed="rId2"/>
          <a:stretch>
            <a:fillRect/>
          </a:stretch>
        </p:blipFill>
        <p:spPr bwMode="auto">
          <a:xfrm>
            <a:off x="2946479" y="1935163"/>
            <a:ext cx="6299041" cy="438943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it-IT" b="1" dirty="0" smtClean="0">
                <a:effectLst>
                  <a:outerShdw blurRad="38100" dist="38100" dir="2700000" algn="tl">
                    <a:srgbClr val="000000">
                      <a:alpha val="43137"/>
                    </a:srgbClr>
                  </a:outerShdw>
                </a:effectLst>
              </a:rPr>
              <a:t>NATO Domain of Interest </a:t>
            </a:r>
            <a:endParaRPr lang="it-IT" b="1" dirty="0">
              <a:effectLst>
                <a:outerShdw blurRad="38100" dist="38100" dir="2700000" algn="tl">
                  <a:srgbClr val="000000">
                    <a:alpha val="43137"/>
                  </a:srgbClr>
                </a:outerShdw>
              </a:effectLst>
            </a:endParaRPr>
          </a:p>
        </p:txBody>
      </p:sp>
      <p:sp>
        <p:nvSpPr>
          <p:cNvPr id="7" name="Content Placeholder 6"/>
          <p:cNvSpPr>
            <a:spLocks noGrp="1"/>
          </p:cNvSpPr>
          <p:nvPr>
            <p:ph sz="half" idx="1"/>
          </p:nvPr>
        </p:nvSpPr>
        <p:spPr>
          <a:prstGeom prst="rect">
            <a:avLst/>
          </a:prstGeom>
        </p:spPr>
        <p:txBody>
          <a:bodyPr>
            <a:normAutofit/>
          </a:bodyPr>
          <a:lstStyle/>
          <a:p>
            <a:r>
              <a:rPr lang="it-IT" sz="2800" i="1" dirty="0" smtClean="0">
                <a:effectLst>
                  <a:outerShdw blurRad="38100" dist="38100" dir="2700000" algn="tl">
                    <a:srgbClr val="000000">
                      <a:alpha val="43137"/>
                    </a:srgbClr>
                  </a:outerShdw>
                </a:effectLst>
                <a:latin typeface="Arial" pitchFamily="34" charset="0"/>
                <a:cs typeface="Arial" pitchFamily="34" charset="0"/>
              </a:rPr>
              <a:t>Cyber Defence</a:t>
            </a:r>
          </a:p>
          <a:p>
            <a:r>
              <a:rPr lang="it-IT" sz="2800" i="1" dirty="0" smtClean="0">
                <a:effectLst>
                  <a:outerShdw blurRad="38100" dist="38100" dir="2700000" algn="tl">
                    <a:srgbClr val="000000">
                      <a:alpha val="43137"/>
                    </a:srgbClr>
                  </a:outerShdw>
                </a:effectLst>
                <a:latin typeface="Arial" pitchFamily="34" charset="0"/>
                <a:cs typeface="Arial" pitchFamily="34" charset="0"/>
              </a:rPr>
              <a:t>Big Data /Analytics</a:t>
            </a:r>
          </a:p>
          <a:p>
            <a:r>
              <a:rPr lang="it-IT" sz="2800" i="1" dirty="0" smtClean="0">
                <a:effectLst>
                  <a:outerShdw blurRad="38100" dist="38100" dir="2700000" algn="tl">
                    <a:srgbClr val="000000">
                      <a:alpha val="43137"/>
                    </a:srgbClr>
                  </a:outerShdw>
                </a:effectLst>
                <a:latin typeface="Arial" pitchFamily="34" charset="0"/>
                <a:cs typeface="Arial" pitchFamily="34" charset="0"/>
              </a:rPr>
              <a:t>IOT</a:t>
            </a:r>
          </a:p>
          <a:p>
            <a:r>
              <a:rPr lang="it-IT" sz="2800" i="1" dirty="0" smtClean="0">
                <a:effectLst>
                  <a:outerShdw blurRad="38100" dist="38100" dir="2700000" algn="tl">
                    <a:srgbClr val="000000">
                      <a:alpha val="43137"/>
                    </a:srgbClr>
                  </a:outerShdw>
                </a:effectLst>
                <a:latin typeface="Arial" pitchFamily="34" charset="0"/>
                <a:cs typeface="Arial" pitchFamily="34" charset="0"/>
              </a:rPr>
              <a:t>C4ISR</a:t>
            </a:r>
          </a:p>
          <a:p>
            <a:r>
              <a:rPr lang="it-IT" sz="2800" i="1" dirty="0" smtClean="0">
                <a:effectLst>
                  <a:outerShdw blurRad="38100" dist="38100" dir="2700000" algn="tl">
                    <a:srgbClr val="000000">
                      <a:alpha val="43137"/>
                    </a:srgbClr>
                  </a:outerShdw>
                </a:effectLst>
                <a:latin typeface="Arial" pitchFamily="34" charset="0"/>
                <a:cs typeface="Arial" pitchFamily="34" charset="0"/>
              </a:rPr>
              <a:t>Satellite Comms</a:t>
            </a:r>
          </a:p>
          <a:p>
            <a:r>
              <a:rPr lang="it-IT" sz="2800" i="1" dirty="0" smtClean="0">
                <a:effectLst>
                  <a:outerShdw blurRad="38100" dist="38100" dir="2700000" algn="tl">
                    <a:srgbClr val="000000">
                      <a:alpha val="43137"/>
                    </a:srgbClr>
                  </a:outerShdw>
                </a:effectLst>
                <a:latin typeface="Arial" pitchFamily="34" charset="0"/>
                <a:cs typeface="Arial" pitchFamily="34" charset="0"/>
              </a:rPr>
              <a:t>Cognitive Computing</a:t>
            </a:r>
          </a:p>
          <a:p>
            <a:endParaRPr lang="it-IT" sz="2800" i="1" dirty="0">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Segnaposto contenuto 2"/>
          <p:cNvSpPr>
            <a:spLocks noGrp="1"/>
          </p:cNvSpPr>
          <p:nvPr>
            <p:ph sz="half" idx="2"/>
          </p:nvPr>
        </p:nvSpPr>
        <p:spPr>
          <a:xfrm>
            <a:off x="6197600" y="1988841"/>
            <a:ext cx="5384800" cy="4434840"/>
          </a:xfrm>
        </p:spPr>
        <p:txBody>
          <a:bodyPr>
            <a:normAutofit/>
          </a:bodyPr>
          <a:lstStyle/>
          <a:p>
            <a:r>
              <a:rPr lang="it-IT" sz="2800" i="1" dirty="0" smtClean="0">
                <a:effectLst>
                  <a:outerShdw blurRad="38100" dist="38100" dir="2700000" algn="tl">
                    <a:srgbClr val="000000">
                      <a:alpha val="43137"/>
                    </a:srgbClr>
                  </a:outerShdw>
                </a:effectLst>
                <a:latin typeface="Arial" pitchFamily="34" charset="0"/>
                <a:cs typeface="Arial" pitchFamily="34" charset="0"/>
              </a:rPr>
              <a:t>Global Ubiquitous Comms</a:t>
            </a:r>
          </a:p>
          <a:p>
            <a:r>
              <a:rPr lang="it-IT" i="1" dirty="0" smtClean="0">
                <a:effectLst>
                  <a:outerShdw blurRad="38100" dist="38100" dir="2700000" algn="tl">
                    <a:srgbClr val="000000">
                      <a:alpha val="43137"/>
                    </a:srgbClr>
                  </a:outerShdw>
                </a:effectLst>
              </a:rPr>
              <a:t> </a:t>
            </a:r>
            <a:r>
              <a:rPr lang="it-IT" i="1" dirty="0" smtClean="0">
                <a:effectLst>
                  <a:outerShdw blurRad="38100" dist="38100" dir="2700000" algn="tl">
                    <a:srgbClr val="000000">
                      <a:alpha val="43137"/>
                    </a:srgbClr>
                  </a:outerShdw>
                </a:effectLst>
                <a:latin typeface="Arial" pitchFamily="34" charset="0"/>
                <a:cs typeface="Arial" pitchFamily="34" charset="0"/>
              </a:rPr>
              <a:t>Artificial Intelligence</a:t>
            </a:r>
          </a:p>
          <a:p>
            <a:r>
              <a:rPr lang="it-IT" i="1" dirty="0" smtClean="0">
                <a:effectLst>
                  <a:outerShdw blurRad="38100" dist="38100" dir="2700000" algn="tl">
                    <a:srgbClr val="000000">
                      <a:alpha val="43137"/>
                    </a:srgbClr>
                  </a:outerShdw>
                </a:effectLst>
                <a:latin typeface="Arial" pitchFamily="34" charset="0"/>
                <a:cs typeface="Arial" pitchFamily="34" charset="0"/>
              </a:rPr>
              <a:t>Cryptography</a:t>
            </a:r>
          </a:p>
          <a:p>
            <a:r>
              <a:rPr lang="it-IT" i="1" dirty="0" smtClean="0">
                <a:effectLst>
                  <a:outerShdw blurRad="38100" dist="38100" dir="2700000" algn="tl">
                    <a:srgbClr val="000000">
                      <a:alpha val="43137"/>
                    </a:srgbClr>
                  </a:outerShdw>
                </a:effectLst>
                <a:latin typeface="Arial" pitchFamily="34" charset="0"/>
                <a:cs typeface="Arial" pitchFamily="34" charset="0"/>
              </a:rPr>
              <a:t>Cloud Computing</a:t>
            </a:r>
          </a:p>
          <a:p>
            <a:r>
              <a:rPr lang="it-IT" i="1" dirty="0" smtClean="0">
                <a:effectLst>
                  <a:outerShdw blurRad="38100" dist="38100" dir="2700000" algn="tl">
                    <a:srgbClr val="000000">
                      <a:alpha val="43137"/>
                    </a:srgbClr>
                  </a:outerShdw>
                </a:effectLst>
                <a:latin typeface="Arial" pitchFamily="34" charset="0"/>
                <a:cs typeface="Arial" pitchFamily="34" charset="0"/>
              </a:rPr>
              <a:t>Micro/</a:t>
            </a:r>
            <a:r>
              <a:rPr lang="it-IT" i="1" dirty="0" err="1" smtClean="0">
                <a:effectLst>
                  <a:outerShdw blurRad="38100" dist="38100" dir="2700000" algn="tl">
                    <a:srgbClr val="000000">
                      <a:alpha val="43137"/>
                    </a:srgbClr>
                  </a:outerShdw>
                </a:effectLst>
                <a:latin typeface="Arial" pitchFamily="34" charset="0"/>
                <a:cs typeface="Arial" pitchFamily="34" charset="0"/>
              </a:rPr>
              <a:t>Nanotechnologies</a:t>
            </a:r>
            <a:endParaRPr lang="it-IT" i="1" dirty="0" smtClean="0">
              <a:effectLst>
                <a:outerShdw blurRad="38100" dist="38100" dir="2700000" algn="tl">
                  <a:srgbClr val="000000">
                    <a:alpha val="43137"/>
                  </a:srgbClr>
                </a:outerShdw>
              </a:effectLst>
              <a:latin typeface="Arial" pitchFamily="34" charset="0"/>
              <a:cs typeface="Arial" pitchFamily="34" charset="0"/>
            </a:endParaRPr>
          </a:p>
          <a:p>
            <a:r>
              <a:rPr lang="it-IT" i="1" dirty="0" err="1" smtClean="0">
                <a:effectLst>
                  <a:outerShdw blurRad="38100" dist="38100" dir="2700000" algn="tl">
                    <a:srgbClr val="000000">
                      <a:alpha val="43137"/>
                    </a:srgbClr>
                  </a:outerShdw>
                </a:effectLst>
                <a:latin typeface="Arial" pitchFamily="34" charset="0"/>
                <a:cs typeface="Arial" pitchFamily="34" charset="0"/>
              </a:rPr>
              <a:t>M&amp;S</a:t>
            </a:r>
            <a:endParaRPr lang="it-IT" i="1" dirty="0" smtClean="0">
              <a:effectLst>
                <a:outerShdw blurRad="38100" dist="38100" dir="2700000" algn="tl">
                  <a:srgbClr val="000000">
                    <a:alpha val="43137"/>
                  </a:srgbClr>
                </a:outerShdw>
              </a:effectLst>
              <a:latin typeface="Arial" pitchFamily="34" charset="0"/>
              <a:cs typeface="Arial" pitchFamily="34" charset="0"/>
            </a:endParaRPr>
          </a:p>
          <a:p>
            <a:endParaRPr lang="it-IT" i="1" dirty="0" smtClean="0">
              <a:effectLst>
                <a:outerShdw blurRad="38100" dist="38100" dir="2700000" algn="tl">
                  <a:srgbClr val="000000">
                    <a:alpha val="43137"/>
                  </a:srgbClr>
                </a:outerShdw>
              </a:effectLst>
              <a:latin typeface="Arial" pitchFamily="34" charset="0"/>
              <a:cs typeface="Arial" pitchFamily="34" charset="0"/>
            </a:endParaRPr>
          </a:p>
          <a:p>
            <a:endParaRPr lang="it-IT" i="1" dirty="0" smtClean="0">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endParaRPr>
          </a:p>
          <a:p>
            <a:endParaRPr lang="it-IT" i="1" dirty="0">
              <a:solidFill>
                <a:schemeClr val="tx2">
                  <a:lumMod val="50000"/>
                </a:schemeClr>
              </a:solidFill>
              <a:effectLst>
                <a:outerShdw blurRad="38100" dist="38100" dir="2700000" algn="tl">
                  <a:srgbClr val="000000">
                    <a:alpha val="43137"/>
                  </a:srgbClr>
                </a:outerShdw>
              </a:effectLst>
              <a:latin typeface="Arial" pitchFamily="34" charset="0"/>
              <a:cs typeface="Arial" pitchFamily="34" charset="0"/>
            </a:endParaRPr>
          </a:p>
          <a:p>
            <a:endParaRPr lang="it-IT" dirty="0"/>
          </a:p>
          <a:p>
            <a:endParaRPr lang="it-IT" dirty="0"/>
          </a:p>
          <a:p>
            <a:endParaRPr lang="it-IT" dirty="0"/>
          </a:p>
        </p:txBody>
      </p:sp>
      <p:sp>
        <p:nvSpPr>
          <p:cNvPr id="9" name="Content Placeholder 6"/>
          <p:cNvSpPr txBox="1">
            <a:spLocks/>
          </p:cNvSpPr>
          <p:nvPr/>
        </p:nvSpPr>
        <p:spPr bwMode="auto">
          <a:xfrm>
            <a:off x="6960097" y="1988841"/>
            <a:ext cx="4704523" cy="4416491"/>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lvl1pPr marL="319088" indent="-319088" algn="l" rtl="0" fontAlgn="base">
              <a:spcBef>
                <a:spcPts val="700"/>
              </a:spcBef>
              <a:spcAft>
                <a:spcPct val="0"/>
              </a:spcAft>
              <a:buClr>
                <a:schemeClr val="accent2"/>
              </a:buClr>
              <a:buSzPct val="60000"/>
              <a:buFont typeface="Wingdings" pitchFamily="2" charset="2"/>
              <a:buChar char=""/>
              <a:defRPr lang="it-IT" sz="2000" kern="1200">
                <a:solidFill>
                  <a:schemeClr val="tx1"/>
                </a:solidFill>
                <a:latin typeface="Microsoft Sans Serif" pitchFamily="34" charset="0"/>
                <a:ea typeface="+mn-ea"/>
                <a:cs typeface="Microsoft Sans Serif" pitchFamily="34" charset="0"/>
              </a:defRPr>
            </a:lvl1pPr>
            <a:lvl2pPr marL="639763" indent="-273050" algn="l" rtl="0" fontAlgn="base">
              <a:spcBef>
                <a:spcPts val="550"/>
              </a:spcBef>
              <a:spcAft>
                <a:spcPct val="0"/>
              </a:spcAft>
              <a:buClr>
                <a:schemeClr val="accent1"/>
              </a:buClr>
              <a:buSzPct val="70000"/>
              <a:buFont typeface="Wingdings 2" pitchFamily="18" charset="2"/>
              <a:buChar char=""/>
              <a:defRPr lang="it-IT" sz="2000" kern="1200">
                <a:solidFill>
                  <a:schemeClr val="tx1"/>
                </a:solidFill>
                <a:latin typeface="Microsoft Sans Serif" pitchFamily="34" charset="0"/>
                <a:ea typeface="+mn-ea"/>
                <a:cs typeface="Microsoft Sans Serif" pitchFamily="34" charset="0"/>
              </a:defRPr>
            </a:lvl2pPr>
            <a:lvl3pPr marL="914400" indent="-228600" algn="l" rtl="0" fontAlgn="base">
              <a:spcBef>
                <a:spcPts val="500"/>
              </a:spcBef>
              <a:spcAft>
                <a:spcPct val="0"/>
              </a:spcAft>
              <a:buClr>
                <a:schemeClr val="accent2"/>
              </a:buClr>
              <a:buSzPct val="75000"/>
              <a:buFont typeface="Wingdings" pitchFamily="2" charset="2"/>
              <a:buChar char=""/>
              <a:defRPr lang="it-IT" sz="2000" kern="1200">
                <a:solidFill>
                  <a:schemeClr val="tx1"/>
                </a:solidFill>
                <a:latin typeface="Microsoft Sans Serif" pitchFamily="34" charset="0"/>
                <a:ea typeface="+mn-ea"/>
                <a:cs typeface="Microsoft Sans Serif" pitchFamily="34" charset="0"/>
              </a:defRPr>
            </a:lvl3pPr>
            <a:lvl4pPr marL="1371600" indent="-228600" algn="l" rtl="0" fontAlgn="base">
              <a:spcBef>
                <a:spcPts val="400"/>
              </a:spcBef>
              <a:spcAft>
                <a:spcPct val="0"/>
              </a:spcAft>
              <a:buClr>
                <a:srgbClr val="EB641B"/>
              </a:buClr>
              <a:buSzPct val="75000"/>
              <a:buFont typeface="Wingdings" pitchFamily="2" charset="2"/>
              <a:buChar char=""/>
              <a:defRPr lang="it-IT" sz="1800" kern="1200">
                <a:solidFill>
                  <a:schemeClr val="tx1"/>
                </a:solidFill>
                <a:latin typeface="Microsoft Sans Serif" pitchFamily="34" charset="0"/>
                <a:ea typeface="+mn-ea"/>
                <a:cs typeface="Microsoft Sans Serif" pitchFamily="34" charset="0"/>
              </a:defRPr>
            </a:lvl4pPr>
            <a:lvl5pPr marL="1828800" indent="-228600" algn="l" rtl="0" fontAlgn="base">
              <a:spcBef>
                <a:spcPts val="400"/>
              </a:spcBef>
              <a:spcAft>
                <a:spcPct val="0"/>
              </a:spcAft>
              <a:buClr>
                <a:srgbClr val="39639D"/>
              </a:buClr>
              <a:buSzPct val="65000"/>
              <a:buFont typeface="Wingdings" pitchFamily="2" charset="2"/>
              <a:buChar char=""/>
              <a:defRPr lang="it-IT" sz="1800" kern="1200">
                <a:solidFill>
                  <a:schemeClr val="tx1"/>
                </a:solidFill>
                <a:latin typeface="Microsoft Sans Serif" pitchFamily="34" charset="0"/>
                <a:ea typeface="+mn-ea"/>
                <a:cs typeface="Microsoft Sans Serif" pitchFamily="34" charset="0"/>
              </a:defRPr>
            </a:lvl5pPr>
            <a:lvl6pPr marL="2103120" indent="-228600" algn="l" rtl="0" eaLnBrk="1" latinLnBrk="0" hangingPunct="1">
              <a:spcBef>
                <a:spcPct val="20000"/>
              </a:spcBef>
              <a:buClr>
                <a:schemeClr val="accent1"/>
              </a:buClr>
              <a:buFont typeface="Wingdings"/>
              <a:buNone/>
              <a:defRPr kumimoji="0" lang="it-IT"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lang="it-IT"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lang="it-IT"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lang="it-IT" sz="1800" kern="1200" baseline="0">
                <a:solidFill>
                  <a:schemeClr val="tx1"/>
                </a:solidFill>
                <a:latin typeface="+mn-lt"/>
                <a:ea typeface="+mn-ea"/>
                <a:cs typeface="+mn-cs"/>
              </a:defRPr>
            </a:lvl9pPr>
            <a:extLst/>
          </a:lstStyle>
          <a:p>
            <a:pPr>
              <a:buNone/>
            </a:pPr>
            <a:endParaRPr lang="it-IT" sz="2667" dirty="0"/>
          </a:p>
        </p:txBody>
      </p:sp>
      <p:pic>
        <p:nvPicPr>
          <p:cNvPr id="8" name="Immagin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829800" y="5913121"/>
            <a:ext cx="2362200" cy="944880"/>
          </a:xfrm>
          <a:prstGeom prst="rect">
            <a:avLst/>
          </a:prstGeom>
        </p:spPr>
      </p:pic>
      <p:pic>
        <p:nvPicPr>
          <p:cNvPr id="10" name="Immagine 5"/>
          <p:cNvPicPr>
            <a:picLocks noChangeAspect="1"/>
          </p:cNvPicPr>
          <p:nvPr/>
        </p:nvPicPr>
        <p:blipFill rotWithShape="1">
          <a:blip r:embed="rId4">
            <a:extLst>
              <a:ext uri="{28A0092B-C50C-407E-A947-70E740481C1C}">
                <a14:useLocalDpi xmlns:a14="http://schemas.microsoft.com/office/drawing/2010/main" xmlns="" val="0"/>
              </a:ext>
            </a:extLst>
          </a:blip>
          <a:srcRect b="18695"/>
          <a:stretch/>
        </p:blipFill>
        <p:spPr>
          <a:xfrm>
            <a:off x="0" y="5761599"/>
            <a:ext cx="2596587" cy="1096401"/>
          </a:xfrm>
          <a:prstGeom prst="rect">
            <a:avLst/>
          </a:prstGeom>
        </p:spPr>
      </p:pic>
      <p:pic>
        <p:nvPicPr>
          <p:cNvPr id="1026" name="Picture 2"/>
          <p:cNvPicPr>
            <a:picLocks noChangeAspect="1" noChangeArrowheads="1"/>
          </p:cNvPicPr>
          <p:nvPr/>
        </p:nvPicPr>
        <p:blipFill>
          <a:blip r:embed="rId5"/>
          <a:srcRect/>
          <a:stretch>
            <a:fillRect/>
          </a:stretch>
        </p:blipFill>
        <p:spPr bwMode="auto">
          <a:xfrm>
            <a:off x="4856321" y="5153079"/>
            <a:ext cx="2276158" cy="1704921"/>
          </a:xfrm>
          <a:prstGeom prst="rect">
            <a:avLst/>
          </a:prstGeom>
          <a:noFill/>
          <a:ln w="9525">
            <a:noFill/>
            <a:miter lim="800000"/>
            <a:headEnd/>
            <a:tailEnd/>
          </a:ln>
          <a:effectLst/>
        </p:spPr>
      </p:pic>
    </p:spTree>
    <p:extLst>
      <p:ext uri="{BB962C8B-B14F-4D97-AF65-F5344CB8AC3E}">
        <p14:creationId xmlns:p14="http://schemas.microsoft.com/office/powerpoint/2010/main" xmlns="" val="1990746118"/>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GB" b="1" dirty="0" smtClean="0">
                <a:effectLst>
                  <a:outerShdw blurRad="38100" dist="38100" dir="2700000" algn="tl">
                    <a:srgbClr val="000000">
                      <a:alpha val="43137"/>
                    </a:srgbClr>
                  </a:outerShdw>
                </a:effectLst>
              </a:rPr>
              <a:t>Conclusions</a:t>
            </a:r>
            <a:endParaRPr lang="en-GB" b="1"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p:txBody>
          <a:bodyPr anchor="ctr">
            <a:normAutofit/>
          </a:bodyPr>
          <a:lstStyle/>
          <a:p>
            <a:r>
              <a:rPr lang="en-GB" sz="3600" b="1" i="1" dirty="0" smtClean="0">
                <a:effectLst>
                  <a:outerShdw blurRad="38100" dist="38100" dir="2700000" algn="tl">
                    <a:srgbClr val="000000">
                      <a:alpha val="43137"/>
                    </a:srgbClr>
                  </a:outerShdw>
                </a:effectLst>
                <a:latin typeface="Arial" pitchFamily="34" charset="0"/>
                <a:cs typeface="Arial" pitchFamily="34" charset="0"/>
              </a:rPr>
              <a:t>SDIA as a new International player</a:t>
            </a:r>
          </a:p>
          <a:p>
            <a:r>
              <a:rPr lang="en-GB" sz="3600" b="1" i="1" dirty="0" smtClean="0">
                <a:effectLst>
                  <a:outerShdw blurRad="38100" dist="38100" dir="2700000" algn="tl">
                    <a:srgbClr val="000000">
                      <a:alpha val="43137"/>
                    </a:srgbClr>
                  </a:outerShdw>
                </a:effectLst>
                <a:latin typeface="Arial" pitchFamily="34" charset="0"/>
                <a:cs typeface="Arial" pitchFamily="34" charset="0"/>
              </a:rPr>
              <a:t>New model of Internationalization</a:t>
            </a:r>
          </a:p>
          <a:p>
            <a:r>
              <a:rPr lang="en-GB" sz="3600" b="1" i="1" dirty="0" smtClean="0">
                <a:effectLst>
                  <a:outerShdw blurRad="38100" dist="38100" dir="2700000" algn="tl">
                    <a:srgbClr val="000000">
                      <a:alpha val="43137"/>
                    </a:srgbClr>
                  </a:outerShdw>
                </a:effectLst>
                <a:latin typeface="Arial" pitchFamily="34" charset="0"/>
                <a:cs typeface="Arial" pitchFamily="34" charset="0"/>
              </a:rPr>
              <a:t>New opportunities for SMEs/Academia</a:t>
            </a:r>
          </a:p>
          <a:p>
            <a:r>
              <a:rPr lang="en-GB" sz="3600" b="1" i="1" dirty="0" smtClean="0">
                <a:effectLst>
                  <a:outerShdw blurRad="38100" dist="38100" dir="2700000" algn="tl">
                    <a:srgbClr val="000000">
                      <a:alpha val="43137"/>
                    </a:srgbClr>
                  </a:outerShdw>
                </a:effectLst>
                <a:latin typeface="Arial" pitchFamily="34" charset="0"/>
                <a:cs typeface="Arial" pitchFamily="34" charset="0"/>
              </a:rPr>
              <a:t>NATO R&amp;P environment &amp; Domain of Interest</a:t>
            </a:r>
          </a:p>
          <a:p>
            <a:pPr>
              <a:buNone/>
            </a:pPr>
            <a:endParaRPr lang="en-GB" sz="3600" b="1" i="1" dirty="0" smtClean="0">
              <a:effectLst>
                <a:outerShdw blurRad="38100" dist="38100" dir="2700000" algn="tl">
                  <a:srgbClr val="000000">
                    <a:alpha val="43137"/>
                  </a:srgbClr>
                </a:outerShdw>
              </a:effectLst>
              <a:latin typeface="Arial" pitchFamily="34" charset="0"/>
              <a:cs typeface="Arial" pitchFamily="34" charset="0"/>
            </a:endParaRPr>
          </a:p>
          <a:p>
            <a:pPr>
              <a:buNone/>
            </a:pPr>
            <a:r>
              <a:rPr lang="en-GB" sz="3600" b="1" i="1" dirty="0" smtClean="0">
                <a:effectLst>
                  <a:outerShdw blurRad="38100" dist="38100" dir="2700000" algn="tl">
                    <a:srgbClr val="000000">
                      <a:alpha val="43137"/>
                    </a:srgbClr>
                  </a:outerShdw>
                </a:effectLst>
                <a:latin typeface="Arial" pitchFamily="34" charset="0"/>
                <a:cs typeface="Arial" pitchFamily="34" charset="0"/>
              </a:rPr>
              <a:t>“Invite talented SMEs &amp; Academia to join SDIA”</a:t>
            </a:r>
          </a:p>
          <a:p>
            <a:endParaRPr lang="en-GB" sz="3600" b="1" i="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207449" y="845522"/>
            <a:ext cx="5174551" cy="5170817"/>
          </a:xfrm>
          <a:prstGeom prst="rect">
            <a:avLst/>
          </a:prstGeom>
        </p:spPr>
      </p:pic>
      <p:sp>
        <p:nvSpPr>
          <p:cNvPr id="6" name="Slide Number Placeholder 5"/>
          <p:cNvSpPr>
            <a:spLocks noGrp="1"/>
          </p:cNvSpPr>
          <p:nvPr>
            <p:ph type="sldNum" sz="quarter" idx="12"/>
          </p:nvPr>
        </p:nvSpPr>
        <p:spPr/>
        <p:txBody>
          <a:bodyPr/>
          <a:lstStyle/>
          <a:p>
            <a:pPr>
              <a:defRPr/>
            </a:pPr>
            <a:fld id="{183C84E7-7F6D-4AB1-9995-95B1817499EB}" type="slidenum">
              <a:rPr lang="en-GB" smtClean="0">
                <a:solidFill>
                  <a:prstClr val="black">
                    <a:tint val="75000"/>
                  </a:prstClr>
                </a:solidFill>
              </a:rPr>
              <a:pPr>
                <a:defRPr/>
              </a:pPr>
              <a:t>23</a:t>
            </a:fld>
            <a:endParaRPr lang="en-GB" dirty="0">
              <a:solidFill>
                <a:prstClr val="black">
                  <a:tint val="75000"/>
                </a:prstClr>
              </a:solidFill>
            </a:endParaRPr>
          </a:p>
        </p:txBody>
      </p:sp>
      <p:pic>
        <p:nvPicPr>
          <p:cNvPr id="5" name="Immagin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026174" y="6016339"/>
            <a:ext cx="2165825" cy="866330"/>
          </a:xfrm>
          <a:prstGeom prst="rect">
            <a:avLst/>
          </a:prstGeom>
        </p:spPr>
      </p:pic>
      <p:pic>
        <p:nvPicPr>
          <p:cNvPr id="8" name="Immagine 5"/>
          <p:cNvPicPr>
            <a:picLocks noChangeAspect="1"/>
          </p:cNvPicPr>
          <p:nvPr/>
        </p:nvPicPr>
        <p:blipFill rotWithShape="1">
          <a:blip r:embed="rId4">
            <a:extLst>
              <a:ext uri="{28A0092B-C50C-407E-A947-70E740481C1C}">
                <a14:useLocalDpi xmlns:a14="http://schemas.microsoft.com/office/drawing/2010/main" xmlns="" val="0"/>
              </a:ext>
            </a:extLst>
          </a:blip>
          <a:srcRect b="18695"/>
          <a:stretch/>
        </p:blipFill>
        <p:spPr>
          <a:xfrm>
            <a:off x="0" y="5885645"/>
            <a:ext cx="2302811" cy="972355"/>
          </a:xfrm>
          <a:prstGeom prst="rect">
            <a:avLst/>
          </a:prstGeom>
        </p:spPr>
      </p:pic>
    </p:spTree>
    <p:extLst>
      <p:ext uri="{BB962C8B-B14F-4D97-AF65-F5344CB8AC3E}">
        <p14:creationId xmlns="" xmlns:p14="http://schemas.microsoft.com/office/powerpoint/2010/main" val="44648410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GB" sz="4000" b="1" dirty="0" smtClean="0">
                <a:effectLst>
                  <a:outerShdw blurRad="38100" dist="38100" dir="2700000" algn="tl">
                    <a:srgbClr val="000000">
                      <a:alpha val="43137"/>
                    </a:srgbClr>
                  </a:outerShdw>
                </a:effectLst>
                <a:latin typeface="Arial" pitchFamily="34" charset="0"/>
                <a:cs typeface="Arial" pitchFamily="34" charset="0"/>
              </a:rPr>
              <a:t>Why Small?</a:t>
            </a:r>
            <a:endParaRPr lang="en-GB" sz="4000" b="1" noProof="0" dirty="0">
              <a:effectLst>
                <a:outerShdw blurRad="38100" dist="38100" dir="2700000" algn="tl">
                  <a:srgbClr val="000000">
                    <a:alpha val="43137"/>
                  </a:srgbClr>
                </a:outerShdw>
              </a:effectLst>
              <a:latin typeface="Arial" pitchFamily="34" charset="0"/>
              <a:cs typeface="Arial" pitchFamily="34" charset="0"/>
            </a:endParaRPr>
          </a:p>
        </p:txBody>
      </p:sp>
      <p:sp>
        <p:nvSpPr>
          <p:cNvPr id="3" name="Segnaposto contenuto 2"/>
          <p:cNvSpPr>
            <a:spLocks noGrp="1"/>
          </p:cNvSpPr>
          <p:nvPr>
            <p:ph idx="1"/>
          </p:nvPr>
        </p:nvSpPr>
        <p:spPr/>
        <p:txBody>
          <a:bodyPr anchor="ctr">
            <a:normAutofit/>
          </a:bodyPr>
          <a:lstStyle/>
          <a:p>
            <a:pPr algn="just"/>
            <a:r>
              <a:rPr lang="en-GB" dirty="0" smtClean="0">
                <a:latin typeface="Arial" pitchFamily="34" charset="0"/>
                <a:cs typeface="Arial" pitchFamily="34" charset="0"/>
              </a:rPr>
              <a:t>The future of the industrial activities of each country is inextricably linked to small businesses and innovative research (i.e.: EU Horizon 2020).</a:t>
            </a:r>
          </a:p>
          <a:p>
            <a:pPr algn="just"/>
            <a:r>
              <a:rPr lang="en-GB" dirty="0" smtClean="0">
                <a:latin typeface="Arial" pitchFamily="34" charset="0"/>
                <a:cs typeface="Arial" pitchFamily="34" charset="0"/>
              </a:rPr>
              <a:t>Small Business Companies are key to competitiveness, supporting structure of the real economy and the processes of development.</a:t>
            </a:r>
          </a:p>
          <a:p>
            <a:pPr algn="just"/>
            <a:r>
              <a:rPr lang="en-GB" dirty="0" smtClean="0">
                <a:latin typeface="Arial" pitchFamily="34" charset="0"/>
                <a:cs typeface="Arial" pitchFamily="34" charset="0"/>
              </a:rPr>
              <a:t>Small Business Companies are place of integration and construction of memberships. </a:t>
            </a:r>
          </a:p>
          <a:p>
            <a:endParaRPr lang="en-GB" noProof="0" dirty="0" smtClean="0"/>
          </a:p>
        </p:txBody>
      </p:sp>
    </p:spTree>
    <p:extLst>
      <p:ext uri="{BB962C8B-B14F-4D97-AF65-F5344CB8AC3E}">
        <p14:creationId xmlns:p14="http://schemas.microsoft.com/office/powerpoint/2010/main" xmlns="" val="108393436"/>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2960" y="1275588"/>
            <a:ext cx="10972800" cy="1143000"/>
          </a:xfrm>
        </p:spPr>
        <p:txBody>
          <a:bodyPr anchor="ctr">
            <a:normAutofit/>
          </a:bodyPr>
          <a:lstStyle/>
          <a:p>
            <a:pPr algn="ctr"/>
            <a:r>
              <a:rPr lang="en-GB" sz="4400" b="1" noProof="0" dirty="0" smtClean="0">
                <a:effectLst>
                  <a:outerShdw blurRad="38100" dist="38100" dir="2700000" algn="tl">
                    <a:srgbClr val="000000">
                      <a:alpha val="43137"/>
                    </a:srgbClr>
                  </a:outerShdw>
                </a:effectLst>
                <a:latin typeface="Arial" pitchFamily="34" charset="0"/>
                <a:cs typeface="Arial" pitchFamily="34" charset="0"/>
              </a:rPr>
              <a:t>Small Businesses  </a:t>
            </a:r>
            <a:endParaRPr lang="en-GB" sz="4400" b="1" noProof="0" dirty="0">
              <a:effectLst>
                <a:outerShdw blurRad="38100" dist="38100" dir="2700000" algn="tl">
                  <a:srgbClr val="000000">
                    <a:alpha val="43137"/>
                  </a:srgbClr>
                </a:outerShdw>
              </a:effectLst>
              <a:latin typeface="Arial" pitchFamily="34" charset="0"/>
              <a:cs typeface="Arial" pitchFamily="34" charset="0"/>
            </a:endParaRPr>
          </a:p>
        </p:txBody>
      </p:sp>
      <p:sp>
        <p:nvSpPr>
          <p:cNvPr id="3" name="Segnaposto contenuto 2"/>
          <p:cNvSpPr>
            <a:spLocks noGrp="1"/>
          </p:cNvSpPr>
          <p:nvPr>
            <p:ph idx="1"/>
          </p:nvPr>
        </p:nvSpPr>
        <p:spPr/>
        <p:txBody>
          <a:bodyPr anchor="ctr">
            <a:normAutofit/>
          </a:bodyPr>
          <a:lstStyle/>
          <a:p>
            <a:pPr algn="just"/>
            <a:r>
              <a:rPr lang="en-GB" noProof="0" dirty="0" smtClean="0">
                <a:latin typeface="Arial" pitchFamily="34" charset="0"/>
                <a:cs typeface="Arial" pitchFamily="34" charset="0"/>
              </a:rPr>
              <a:t>Small businesses are able to combine competition and efficiency along with proximity and social cohesion. </a:t>
            </a:r>
          </a:p>
          <a:p>
            <a:pPr algn="just"/>
            <a:r>
              <a:rPr lang="en-GB" noProof="0" dirty="0" smtClean="0">
                <a:latin typeface="Arial" pitchFamily="34" charset="0"/>
                <a:cs typeface="Arial" pitchFamily="34" charset="0"/>
              </a:rPr>
              <a:t>They make-up a world that innovates, produces employment and increases knowledge.  </a:t>
            </a:r>
          </a:p>
        </p:txBody>
      </p:sp>
    </p:spTree>
    <p:extLst>
      <p:ext uri="{BB962C8B-B14F-4D97-AF65-F5344CB8AC3E}">
        <p14:creationId xmlns:p14="http://schemas.microsoft.com/office/powerpoint/2010/main" xmlns="" val="108393436"/>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GB" sz="4000" b="1" noProof="0" dirty="0" smtClean="0">
                <a:effectLst>
                  <a:outerShdw blurRad="38100" dist="38100" dir="2700000" algn="tl">
                    <a:srgbClr val="000000">
                      <a:alpha val="43137"/>
                    </a:srgbClr>
                  </a:outerShdw>
                </a:effectLst>
                <a:latin typeface="Arial" pitchFamily="34" charset="0"/>
                <a:cs typeface="Arial" pitchFamily="34" charset="0"/>
              </a:rPr>
              <a:t>SME: Subcontracts......</a:t>
            </a:r>
            <a:endParaRPr lang="en-GB" sz="4000" b="1" noProof="0" dirty="0">
              <a:effectLst>
                <a:outerShdw blurRad="38100" dist="38100" dir="2700000" algn="tl">
                  <a:srgbClr val="000000">
                    <a:alpha val="43137"/>
                  </a:srgbClr>
                </a:outerShdw>
              </a:effectLst>
              <a:latin typeface="Arial" pitchFamily="34" charset="0"/>
              <a:cs typeface="Arial" pitchFamily="34" charset="0"/>
            </a:endParaRPr>
          </a:p>
        </p:txBody>
      </p:sp>
      <p:sp>
        <p:nvSpPr>
          <p:cNvPr id="3" name="Segnaposto contenuto 2"/>
          <p:cNvSpPr>
            <a:spLocks noGrp="1"/>
          </p:cNvSpPr>
          <p:nvPr>
            <p:ph idx="1"/>
          </p:nvPr>
        </p:nvSpPr>
        <p:spPr/>
        <p:txBody>
          <a:bodyPr anchor="ctr">
            <a:normAutofit/>
          </a:bodyPr>
          <a:lstStyle/>
          <a:p>
            <a:r>
              <a:rPr lang="en-GB" noProof="0" dirty="0" smtClean="0">
                <a:latin typeface="Arial" pitchFamily="34" charset="0"/>
                <a:cs typeface="Arial" pitchFamily="34" charset="0"/>
              </a:rPr>
              <a:t>Small businesses operating in the field of Security, Defence  and Dual Systems-SD&amp;D (and not only....) must find in the market, rather than subcontracting, the deeper reasons of their being. </a:t>
            </a:r>
          </a:p>
          <a:p>
            <a:r>
              <a:rPr lang="en-GB" noProof="0" dirty="0" smtClean="0">
                <a:latin typeface="Arial" pitchFamily="34" charset="0"/>
                <a:cs typeface="Arial" pitchFamily="34" charset="0"/>
              </a:rPr>
              <a:t>The market is driven by investment and private initiative, without aid and subsidies, without protected markets, without monopolies and revenue. </a:t>
            </a:r>
          </a:p>
          <a:p>
            <a:r>
              <a:rPr lang="en-GB" noProof="0" dirty="0" smtClean="0">
                <a:latin typeface="Arial" pitchFamily="34" charset="0"/>
                <a:cs typeface="Arial" pitchFamily="34" charset="0"/>
              </a:rPr>
              <a:t>The subcontracting requires a subjection and rules of behaviour that often fail to ensure growth. </a:t>
            </a:r>
            <a:endParaRPr lang="en-GB" noProof="0" dirty="0">
              <a:latin typeface="Arial" pitchFamily="34" charset="0"/>
              <a:cs typeface="Arial" pitchFamily="34" charset="0"/>
            </a:endParaRPr>
          </a:p>
        </p:txBody>
      </p:sp>
    </p:spTree>
    <p:extLst>
      <p:ext uri="{BB962C8B-B14F-4D97-AF65-F5344CB8AC3E}">
        <p14:creationId xmlns:p14="http://schemas.microsoft.com/office/powerpoint/2010/main" xmlns="" val="1649373697"/>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b="1" noProof="0" dirty="0" smtClean="0">
                <a:effectLst>
                  <a:outerShdw blurRad="38100" dist="38100" dir="2700000" algn="tl">
                    <a:srgbClr val="000000">
                      <a:alpha val="43137"/>
                    </a:srgbClr>
                  </a:outerShdw>
                </a:effectLst>
              </a:rPr>
              <a:t>… and … Prime Contracts</a:t>
            </a:r>
            <a:endParaRPr lang="en-GB" b="1" noProof="0"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chor="ctr">
            <a:normAutofit/>
          </a:bodyPr>
          <a:lstStyle/>
          <a:p>
            <a:r>
              <a:rPr lang="en-GB" noProof="0" dirty="0" smtClean="0">
                <a:latin typeface="Arial" pitchFamily="34" charset="0"/>
                <a:cs typeface="Arial" pitchFamily="34" charset="0"/>
              </a:rPr>
              <a:t>In a few cases, however, they have shown to know how to measure well with the new competitive scenarios. </a:t>
            </a:r>
          </a:p>
          <a:p>
            <a:r>
              <a:rPr lang="en-GB" noProof="0" dirty="0" smtClean="0">
                <a:latin typeface="Arial" pitchFamily="34" charset="0"/>
                <a:cs typeface="Arial" pitchFamily="34" charset="0"/>
              </a:rPr>
              <a:t>They have made the transition from work to produce new technologies up to compete. </a:t>
            </a:r>
          </a:p>
          <a:p>
            <a:r>
              <a:rPr lang="en-GB" noProof="0" dirty="0" smtClean="0">
                <a:latin typeface="Arial" pitchFamily="34" charset="0"/>
                <a:cs typeface="Arial" pitchFamily="34" charset="0"/>
              </a:rPr>
              <a:t>They have strong roots in the area and explore the world they know</a:t>
            </a:r>
            <a:r>
              <a:rPr lang="en-GB" i="1" noProof="0" dirty="0" smtClean="0">
                <a:latin typeface="Arial" pitchFamily="34" charset="0"/>
                <a:cs typeface="Arial" pitchFamily="34" charset="0"/>
              </a:rPr>
              <a:t>. </a:t>
            </a:r>
            <a:endParaRPr lang="en-GB" noProof="0" dirty="0" smtClean="0">
              <a:latin typeface="Arial" pitchFamily="34" charset="0"/>
              <a:cs typeface="Arial" pitchFamily="34" charset="0"/>
            </a:endParaRPr>
          </a:p>
        </p:txBody>
      </p:sp>
    </p:spTree>
    <p:extLst>
      <p:ext uri="{BB962C8B-B14F-4D97-AF65-F5344CB8AC3E}">
        <p14:creationId xmlns:p14="http://schemas.microsoft.com/office/powerpoint/2010/main" xmlns="" val="307685805"/>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lvl="0" algn="ctr"/>
            <a:r>
              <a:rPr lang="en-GB" sz="4000" b="1" noProof="0" dirty="0" smtClean="0">
                <a:effectLst>
                  <a:outerShdw blurRad="38100" dist="38100" dir="2700000" algn="tl">
                    <a:srgbClr val="000000">
                      <a:alpha val="43137"/>
                    </a:srgbClr>
                  </a:outerShdw>
                </a:effectLst>
                <a:latin typeface="Arial" pitchFamily="34" charset="0"/>
                <a:cs typeface="Arial" pitchFamily="34" charset="0"/>
              </a:rPr>
              <a:t>A new model – the Internationalization  </a:t>
            </a:r>
            <a:endParaRPr lang="en-GB" sz="4000" b="1" noProof="0" dirty="0">
              <a:effectLst>
                <a:outerShdw blurRad="38100" dist="38100" dir="2700000" algn="tl">
                  <a:srgbClr val="000000">
                    <a:alpha val="43137"/>
                  </a:srgbClr>
                </a:outerShdw>
              </a:effectLst>
              <a:latin typeface="Arial" pitchFamily="34" charset="0"/>
              <a:cs typeface="Arial" pitchFamily="34" charset="0"/>
            </a:endParaRPr>
          </a:p>
        </p:txBody>
      </p:sp>
      <p:sp>
        <p:nvSpPr>
          <p:cNvPr id="3" name="Segnaposto contenuto 2"/>
          <p:cNvSpPr>
            <a:spLocks noGrp="1"/>
          </p:cNvSpPr>
          <p:nvPr>
            <p:ph idx="1"/>
          </p:nvPr>
        </p:nvSpPr>
        <p:spPr/>
        <p:txBody>
          <a:bodyPr anchor="ctr">
            <a:normAutofit/>
          </a:bodyPr>
          <a:lstStyle/>
          <a:p>
            <a:pPr algn="just"/>
            <a:r>
              <a:rPr lang="en-GB" noProof="0" dirty="0" smtClean="0">
                <a:latin typeface="Arial" pitchFamily="34" charset="0"/>
                <a:cs typeface="Arial" pitchFamily="34" charset="0"/>
              </a:rPr>
              <a:t>Small businesses operating in the field </a:t>
            </a:r>
            <a:r>
              <a:rPr lang="en-GB" dirty="0" smtClean="0">
                <a:latin typeface="Arial" pitchFamily="34" charset="0"/>
                <a:cs typeface="Arial" pitchFamily="34" charset="0"/>
              </a:rPr>
              <a:t>of SD&amp;D </a:t>
            </a:r>
            <a:r>
              <a:rPr lang="en-GB" noProof="0" dirty="0" smtClean="0">
                <a:latin typeface="Arial" pitchFamily="34" charset="0"/>
                <a:cs typeface="Arial" pitchFamily="34" charset="0"/>
              </a:rPr>
              <a:t>can become bearers of a new way of doing business in terms of economic development and the social dynamic. </a:t>
            </a:r>
          </a:p>
          <a:p>
            <a:pPr algn="just"/>
            <a:r>
              <a:rPr lang="en-GB" dirty="0" smtClean="0">
                <a:latin typeface="Arial" pitchFamily="34" charset="0"/>
                <a:cs typeface="Arial" pitchFamily="34" charset="0"/>
              </a:rPr>
              <a:t>Academia and Research Centres “may” participate in providing the essential research glue which supports SMEs producing innovative solutions and new technologies.</a:t>
            </a:r>
            <a:endParaRPr lang="en-GB" noProof="0" dirty="0" smtClean="0">
              <a:latin typeface="Arial" pitchFamily="34" charset="0"/>
              <a:cs typeface="Arial" pitchFamily="34" charset="0"/>
            </a:endParaRPr>
          </a:p>
          <a:p>
            <a:pPr algn="just"/>
            <a:endParaRPr lang="en-GB" noProof="0" dirty="0" smtClean="0">
              <a:latin typeface="Arial" pitchFamily="34" charset="0"/>
              <a:cs typeface="Arial" pitchFamily="34" charset="0"/>
            </a:endParaRPr>
          </a:p>
        </p:txBody>
      </p:sp>
    </p:spTree>
    <p:extLst>
      <p:ext uri="{BB962C8B-B14F-4D97-AF65-F5344CB8AC3E}">
        <p14:creationId xmlns:p14="http://schemas.microsoft.com/office/powerpoint/2010/main" xmlns="" val="1413454301"/>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GB" sz="4400" b="1" noProof="0" dirty="0" smtClean="0">
                <a:effectLst>
                  <a:outerShdw blurRad="38100" dist="38100" dir="2700000" algn="tl">
                    <a:srgbClr val="000000">
                      <a:alpha val="43137"/>
                    </a:srgbClr>
                  </a:outerShdw>
                </a:effectLst>
                <a:latin typeface="Arial" pitchFamily="34" charset="0"/>
                <a:cs typeface="Arial" pitchFamily="34" charset="0"/>
              </a:rPr>
              <a:t>A new model – the </a:t>
            </a:r>
            <a:r>
              <a:rPr lang="en-GB" sz="4400" b="1" dirty="0" smtClean="0">
                <a:effectLst>
                  <a:outerShdw blurRad="38100" dist="38100" dir="2700000" algn="tl">
                    <a:srgbClr val="000000">
                      <a:alpha val="43137"/>
                    </a:srgbClr>
                  </a:outerShdw>
                </a:effectLst>
                <a:latin typeface="Arial" pitchFamily="34" charset="0"/>
                <a:cs typeface="Arial" pitchFamily="34" charset="0"/>
              </a:rPr>
              <a:t>I</a:t>
            </a:r>
            <a:r>
              <a:rPr lang="en-GB" sz="4400" b="1" noProof="0" dirty="0" smtClean="0">
                <a:effectLst>
                  <a:outerShdw blurRad="38100" dist="38100" dir="2700000" algn="tl">
                    <a:srgbClr val="000000">
                      <a:alpha val="43137"/>
                    </a:srgbClr>
                  </a:outerShdw>
                </a:effectLst>
                <a:latin typeface="Arial" pitchFamily="34" charset="0"/>
                <a:cs typeface="Arial" pitchFamily="34" charset="0"/>
              </a:rPr>
              <a:t>nternationalization</a:t>
            </a:r>
            <a:endParaRPr lang="en-GB" sz="4400" b="1" noProof="0" dirty="0">
              <a:effectLst>
                <a:outerShdw blurRad="38100" dist="38100" dir="2700000" algn="tl">
                  <a:srgbClr val="000000">
                    <a:alpha val="43137"/>
                  </a:srgbClr>
                </a:outerShdw>
              </a:effectLst>
              <a:latin typeface="Arial" pitchFamily="34" charset="0"/>
              <a:cs typeface="Arial" pitchFamily="34" charset="0"/>
            </a:endParaRPr>
          </a:p>
        </p:txBody>
      </p:sp>
      <p:sp>
        <p:nvSpPr>
          <p:cNvPr id="3" name="Segnaposto contenuto 2"/>
          <p:cNvSpPr>
            <a:spLocks noGrp="1"/>
          </p:cNvSpPr>
          <p:nvPr>
            <p:ph idx="1"/>
          </p:nvPr>
        </p:nvSpPr>
        <p:spPr/>
        <p:txBody>
          <a:bodyPr anchor="ctr">
            <a:normAutofit/>
          </a:bodyPr>
          <a:lstStyle/>
          <a:p>
            <a:r>
              <a:rPr lang="en-GB" noProof="0" dirty="0" smtClean="0">
                <a:latin typeface="Arial" pitchFamily="34" charset="0"/>
                <a:cs typeface="Arial" pitchFamily="34" charset="0"/>
              </a:rPr>
              <a:t>Participating in the change of the reference codes in international and national scenarios with which to compare, made of risks and opportunities. </a:t>
            </a:r>
          </a:p>
          <a:p>
            <a:r>
              <a:rPr lang="en-GB" noProof="0" dirty="0" smtClean="0">
                <a:latin typeface="Arial" pitchFamily="34" charset="0"/>
                <a:cs typeface="Arial" pitchFamily="34" charset="0"/>
              </a:rPr>
              <a:t>They know that development and growth are not ensured from the start, but depend on the quality and strength of the choices made in the field and new forms of representation and cooperation. </a:t>
            </a:r>
          </a:p>
        </p:txBody>
      </p:sp>
    </p:spTree>
    <p:extLst>
      <p:ext uri="{BB962C8B-B14F-4D97-AF65-F5344CB8AC3E}">
        <p14:creationId xmlns:p14="http://schemas.microsoft.com/office/powerpoint/2010/main" xmlns="" val="679925244"/>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effectLst>
                  <a:outerShdw blurRad="38100" dist="38100" dir="2700000" algn="tl">
                    <a:srgbClr val="000000">
                      <a:alpha val="43137"/>
                    </a:srgbClr>
                  </a:outerShdw>
                </a:effectLst>
              </a:rPr>
              <a:t>Vision</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chor="ctr"/>
          <a:lstStyle/>
          <a:p>
            <a:pPr algn="ctr">
              <a:buNone/>
            </a:pPr>
            <a:r>
              <a:rPr lang="it-IT" sz="4000" i="1" dirty="0" smtClean="0">
                <a:effectLst>
                  <a:outerShdw blurRad="38100" dist="38100" dir="2700000" algn="tl">
                    <a:srgbClr val="000000">
                      <a:alpha val="43137"/>
                    </a:srgbClr>
                  </a:outerShdw>
                </a:effectLst>
                <a:latin typeface="Arial" pitchFamily="34" charset="0"/>
                <a:cs typeface="Arial" pitchFamily="34" charset="0"/>
              </a:rPr>
              <a:t>SDIA to be an International «trainer» or «metacustomer», able to increase the value of  SMEs &amp; Academia for their benefit and stimulate interest to the Customer”</a:t>
            </a:r>
          </a:p>
          <a:p>
            <a:pPr algn="ctr">
              <a:buNone/>
            </a:pPr>
            <a:endParaRPr lang="it-IT" sz="2800" i="1" dirty="0" smtClean="0">
              <a:effectLst>
                <a:outerShdw blurRad="38100" dist="38100" dir="2700000" algn="tl">
                  <a:srgbClr val="000000">
                    <a:alpha val="43137"/>
                  </a:srgbClr>
                </a:outerShdw>
              </a:effectLst>
              <a:latin typeface="Arial" pitchFamily="34" charset="0"/>
              <a:cs typeface="Arial" pitchFamily="34" charset="0"/>
            </a:endParaRPr>
          </a:p>
          <a:p>
            <a:pPr algn="ctr">
              <a:buNone/>
            </a:pPr>
            <a:endParaRPr lang="it-IT" sz="2800" i="1" dirty="0" smtClean="0">
              <a:effectLst>
                <a:outerShdw blurRad="38100" dist="38100" dir="2700000" algn="tl">
                  <a:srgbClr val="000000">
                    <a:alpha val="43137"/>
                  </a:srgbClr>
                </a:outerShdw>
              </a:effectLst>
              <a:latin typeface="Arial" pitchFamily="34" charset="0"/>
              <a:cs typeface="Arial" pitchFamily="34" charset="0"/>
            </a:endParaRPr>
          </a:p>
          <a:p>
            <a:endParaRPr lang="en-GB" dirty="0"/>
          </a:p>
        </p:txBody>
      </p:sp>
    </p:spTree>
  </p:cSld>
  <p:clrMapOvr>
    <a:masterClrMapping/>
  </p:clrMapOvr>
  <p:transition>
    <p:dissolve/>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Sfaccettatura</Template>
  <TotalTime>700</TotalTime>
  <Words>1308</Words>
  <Application>Microsoft Office PowerPoint</Application>
  <PresentationFormat>Custom</PresentationFormat>
  <Paragraphs>158</Paragraphs>
  <Slides>24</Slides>
  <Notes>7</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Custom Design</vt:lpstr>
      <vt:lpstr>Flow</vt:lpstr>
      <vt:lpstr>“SDIA An Opportunity of Internationalization”</vt:lpstr>
      <vt:lpstr>Agenda</vt:lpstr>
      <vt:lpstr>Why Small?</vt:lpstr>
      <vt:lpstr>Small Businesses  </vt:lpstr>
      <vt:lpstr>SME: Subcontracts......</vt:lpstr>
      <vt:lpstr>… and … Prime Contracts</vt:lpstr>
      <vt:lpstr>A new model – the Internationalization  </vt:lpstr>
      <vt:lpstr>A new model – the Internationalization</vt:lpstr>
      <vt:lpstr>Vision</vt:lpstr>
      <vt:lpstr>Mission</vt:lpstr>
      <vt:lpstr>Organization &amp; Membership </vt:lpstr>
      <vt:lpstr>AOS</vt:lpstr>
      <vt:lpstr>SDIA support</vt:lpstr>
      <vt:lpstr>  Headquarters  </vt:lpstr>
      <vt:lpstr>SDIA</vt:lpstr>
      <vt:lpstr>SMEs and NATO Capability Development (June 2016)</vt:lpstr>
      <vt:lpstr>SME and NATO Capability Development  (June 2016)</vt:lpstr>
      <vt:lpstr>NATO Research &amp; Procurement Environment </vt:lpstr>
      <vt:lpstr>SDIA support </vt:lpstr>
      <vt:lpstr>SDIA support</vt:lpstr>
      <vt:lpstr>NATO:ACT “leading the transformation”</vt:lpstr>
      <vt:lpstr>NATO Domain of Interest </vt:lpstr>
      <vt:lpstr>Conclusions</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Gustavo ScottidiUccio</dc:creator>
  <cp:lastModifiedBy>michele</cp:lastModifiedBy>
  <cp:revision>207</cp:revision>
  <dcterms:created xsi:type="dcterms:W3CDTF">2016-05-06T16:58:23Z</dcterms:created>
  <dcterms:modified xsi:type="dcterms:W3CDTF">2016-09-19T10:28:52Z</dcterms:modified>
</cp:coreProperties>
</file>