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5" r:id="rId3"/>
    <p:sldId id="326" r:id="rId4"/>
    <p:sldId id="332" r:id="rId5"/>
    <p:sldId id="333" r:id="rId6"/>
    <p:sldId id="305" r:id="rId7"/>
    <p:sldId id="307" r:id="rId8"/>
    <p:sldId id="308" r:id="rId9"/>
    <p:sldId id="310" r:id="rId10"/>
    <p:sldId id="321" r:id="rId11"/>
    <p:sldId id="274" r:id="rId12"/>
    <p:sldId id="268" r:id="rId13"/>
    <p:sldId id="337" r:id="rId14"/>
    <p:sldId id="292" r:id="rId15"/>
    <p:sldId id="293" r:id="rId16"/>
    <p:sldId id="270" r:id="rId17"/>
    <p:sldId id="271" r:id="rId18"/>
    <p:sldId id="335" r:id="rId19"/>
    <p:sldId id="272" r:id="rId20"/>
    <p:sldId id="336" r:id="rId21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brizio Bonani" initials="FB" lastIdx="12" clrIdx="0"/>
  <p:cmAuthor id="1" name="CAMARCHIA  VITTORIO" initials="CV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7D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443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26" y="-8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C4678C9-A1B2-44C8-85D6-55AF39AF46FB}" type="datetimeFigureOut">
              <a:rPr lang="it-IT" smtClean="0"/>
              <a:pPr/>
              <a:t>22/09/2016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B1BA944-63DE-4C49-9525-D3DBC8133CC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727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0B917C8-8DDB-47E5-8DD2-5219C92D5456}" type="datetimeFigureOut">
              <a:rPr lang="it-IT" smtClean="0"/>
              <a:pPr/>
              <a:t>22/09/2016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3A04629-C9A1-4522-B17E-C9971EF13DC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15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4629-C9A1-4522-B17E-C9971EF13DC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74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4629-C9A1-4522-B17E-C9971EF13DC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35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&lt;header&gt;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&lt;date/time&gt;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&lt;footer&gt;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DDC1ED-5619-4E9B-8196-2EB72A666B6D}" type="slidenum">
              <a:rPr lang="en-US"/>
              <a:pPr/>
              <a:t>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05245" y="5346520"/>
            <a:ext cx="6435384" cy="506577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61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&lt;header&gt;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&lt;date/time&gt;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&lt;footer&gt;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2A8CD7-CD21-450C-A5A8-13DD82A2D1D9}" type="slidenum">
              <a:rPr lang="en-US"/>
              <a:pPr/>
              <a:t>10</a:t>
            </a:fld>
            <a:endParaRPr 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05245" y="5346520"/>
            <a:ext cx="6435384" cy="506577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60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ome_presentazione_barr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8" y="3591353"/>
            <a:ext cx="9144000" cy="3294031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15816" y="4437112"/>
            <a:ext cx="4640560" cy="1201688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home_presentazione_interna_barr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876049"/>
            <a:ext cx="9144000" cy="10093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3332584" y="6356350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BD902DDA-DC5E-48E9-A33B-4EFFA46F7922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52528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02DDA-DC5E-48E9-A33B-4EFFA46F7922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72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franco.fiori@polito.i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franco.fiori@polito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franco.fiori@polito.i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franco.fiori@polito.i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mihai.lazarescu@polito.i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franco.fiori@polito.i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hyperlink" Target="mailto:franco.fiori@polito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marcello.chiaberge@polito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3315816" y="4437112"/>
            <a:ext cx="5216624" cy="223224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Embedded system activities at the Department of Electronics and Telecommunications</a:t>
            </a:r>
            <a:endParaRPr lang="en-US" sz="2200" b="0" dirty="0" smtClean="0"/>
          </a:p>
          <a:p>
            <a:pPr>
              <a:spcAft>
                <a:spcPts val="1200"/>
              </a:spcAft>
            </a:pPr>
            <a:r>
              <a:rPr lang="it-IT" b="0" dirty="0" smtClean="0">
                <a:solidFill>
                  <a:prstClr val="white"/>
                </a:solidFill>
              </a:rPr>
              <a:t>Luciano Lavagno</a:t>
            </a:r>
            <a:br>
              <a:rPr lang="it-IT" b="0" dirty="0" smtClean="0">
                <a:solidFill>
                  <a:prstClr val="white"/>
                </a:solidFill>
              </a:rPr>
            </a:br>
            <a:r>
              <a:rPr lang="en-US" b="0" dirty="0">
                <a:solidFill>
                  <a:prstClr val="white"/>
                </a:solidFill>
              </a:rPr>
              <a:t>luciano.lavagno@polito.it</a:t>
            </a:r>
            <a:endParaRPr lang="it-IT" b="0">
              <a:solidFill>
                <a:prstClr val="white"/>
              </a:solidFill>
            </a:endParaRPr>
          </a:p>
          <a:p>
            <a:pPr lvl="0">
              <a:spcAft>
                <a:spcPts val="1200"/>
              </a:spcAft>
            </a:pPr>
            <a:endParaRPr lang="it-IT" b="0" dirty="0" smtClean="0">
              <a:solidFill>
                <a:prstClr val="white"/>
              </a:solidFill>
            </a:endParaRPr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Biosensors</a:t>
            </a:r>
            <a:endParaRPr lang="it-IT" dirty="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332163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8B8B8B"/>
                </a:solidFill>
                <a:ea typeface="DejaVu Sans" charset="0"/>
                <a:cs typeface="DejaVu Sans" charset="0"/>
              </a:rPr>
              <a:t>Electronics Group</a:t>
            </a:r>
            <a:endParaRPr lang="en-US" sz="1200" dirty="0">
              <a:solidFill>
                <a:srgbClr val="8B8B8B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68655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8385D5D-FAA5-4FFB-922D-4BEC994349E0}" type="slidenum">
              <a:rPr lang="en-US" sz="1200">
                <a:solidFill>
                  <a:srgbClr val="8B8B8B"/>
                </a:solidFill>
                <a:ea typeface="DejaVu Sans" charset="0"/>
                <a:cs typeface="DejaVu Sans" charset="0"/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200">
              <a:solidFill>
                <a:srgbClr val="8B8B8B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7544" y="862013"/>
            <a:ext cx="4028256" cy="475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85750" indent="-285750">
              <a:buSzPct val="100000"/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Development of nanocontacts: nanogaps</a:t>
            </a:r>
          </a:p>
          <a:p>
            <a:pPr marL="285750" indent="-285750">
              <a:buSzPct val="100000"/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285750" indent="-285750">
              <a:buSzPct val="100000"/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Single Molecule Sensing</a:t>
            </a:r>
          </a:p>
          <a:p>
            <a:pPr marL="742950" lvl="1" indent="-285750">
              <a:buSzPct val="100000"/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Molecular Level </a:t>
            </a:r>
            <a:r>
              <a:rPr lang="en-US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Modelling</a:t>
            </a: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742950" lvl="1" indent="-285750">
              <a:buSzPct val="100000"/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Analysis and Detection of Proteins</a:t>
            </a:r>
          </a:p>
          <a:p>
            <a:pPr marL="285750" indent="-285750">
              <a:buSzPct val="100000"/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285750" indent="-285750">
              <a:buSzPct val="100000"/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OligoThioPhenes based devices for electronics and opto or bio sensing</a:t>
            </a:r>
          </a:p>
          <a:p>
            <a:pPr marL="457200" lvl="1" indent="0"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buClr>
                <a:srgbClr val="A6A6A6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A6A6A6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495800" y="800100"/>
            <a:ext cx="4445000" cy="4737100"/>
          </a:xfrm>
          <a:prstGeom prst="rect">
            <a:avLst/>
          </a:prstGeom>
          <a:noFill/>
          <a:ln w="73080">
            <a:solidFill>
              <a:srgbClr val="198A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300" y="3668713"/>
            <a:ext cx="2379663" cy="174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7838" y="3767138"/>
            <a:ext cx="2033587" cy="157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6475" y="919163"/>
            <a:ext cx="3698875" cy="2401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07504" y="5301208"/>
            <a:ext cx="3816424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 eaLnBrk="0" hangingPunct="0">
              <a:lnSpc>
                <a:spcPct val="90000"/>
              </a:lnSpc>
              <a:spcBef>
                <a:spcPts val="700"/>
              </a:spcBef>
              <a:buClr>
                <a:srgbClr val="253A5D"/>
              </a:buClr>
              <a:buFont typeface="Arial Narrow" pitchFamily="34" charset="0"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 err="1" smtClean="0">
                <a:solidFill>
                  <a:srgbClr val="253A5D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Reference:danilo.demarchi@polito.it</a:t>
            </a:r>
            <a:endParaRPr lang="en-US" b="1" dirty="0">
              <a:solidFill>
                <a:srgbClr val="253A5D"/>
              </a:solidFill>
              <a:latin typeface="Arial Narrow" pitchFamily="34" charset="0"/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Micro-Electronics Group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02DDA-DC5E-48E9-A33B-4EFFA46F7922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908720"/>
            <a:ext cx="8291264" cy="5256584"/>
          </a:xfrm>
        </p:spPr>
        <p:txBody>
          <a:bodyPr>
            <a:normAutofit lnSpcReduction="10000"/>
          </a:bodyPr>
          <a:lstStyle/>
          <a:p>
            <a:r>
              <a:rPr lang="it-IT" b="1" dirty="0" err="1" smtClean="0"/>
              <a:t>Areas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expertise</a:t>
            </a:r>
            <a:r>
              <a:rPr lang="it-IT" dirty="0" smtClean="0"/>
              <a:t>: </a:t>
            </a:r>
          </a:p>
          <a:p>
            <a:pPr lvl="1"/>
            <a:r>
              <a:rPr lang="en-US" dirty="0" err="1" smtClean="0"/>
              <a:t>Nano</a:t>
            </a:r>
            <a:r>
              <a:rPr lang="en-US" dirty="0" smtClean="0"/>
              <a:t>-satellites </a:t>
            </a:r>
          </a:p>
          <a:p>
            <a:pPr lvl="1"/>
            <a:r>
              <a:rPr lang="en-US" dirty="0" smtClean="0"/>
              <a:t>Wireless Sensor Networks and their design methods and tools</a:t>
            </a:r>
          </a:p>
          <a:p>
            <a:pPr lvl="1"/>
            <a:r>
              <a:rPr lang="en-US" dirty="0" smtClean="0"/>
              <a:t>Advanced hardware design methods and tools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Embedded systems and control algorithms for </a:t>
            </a:r>
            <a:r>
              <a:rPr lang="en-US" dirty="0" err="1" smtClean="0">
                <a:solidFill>
                  <a:prstClr val="black"/>
                </a:solidFill>
              </a:rPr>
              <a:t>mechatronics</a:t>
            </a:r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/>
              <a:t>Artificial Neural Networks and Smart Sensors</a:t>
            </a:r>
          </a:p>
          <a:p>
            <a:r>
              <a:rPr lang="it-IT" b="1" dirty="0" err="1" smtClean="0"/>
              <a:t>Tools</a:t>
            </a:r>
            <a:r>
              <a:rPr lang="it-IT" dirty="0" smtClean="0"/>
              <a:t>: </a:t>
            </a:r>
          </a:p>
          <a:p>
            <a:pPr lvl="1"/>
            <a:r>
              <a:rPr lang="it-IT" dirty="0" err="1" smtClean="0"/>
              <a:t>CodeSimulink</a:t>
            </a:r>
            <a:r>
              <a:rPr lang="it-IT" dirty="0" smtClean="0"/>
              <a:t>: HW/SW </a:t>
            </a:r>
            <a:r>
              <a:rPr lang="it-IT" dirty="0" err="1" smtClean="0"/>
              <a:t>co-design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Simulink </a:t>
            </a:r>
            <a:r>
              <a:rPr lang="it-IT" dirty="0" err="1" smtClean="0"/>
              <a:t>models</a:t>
            </a:r>
            <a:endParaRPr lang="it-IT" dirty="0" smtClean="0"/>
          </a:p>
          <a:p>
            <a:pPr lvl="1"/>
            <a:r>
              <a:rPr lang="it-IT" dirty="0" smtClean="0"/>
              <a:t>Wireless </a:t>
            </a:r>
            <a:r>
              <a:rPr lang="it-IT" dirty="0" err="1" smtClean="0"/>
              <a:t>Sensor</a:t>
            </a:r>
            <a:r>
              <a:rPr lang="it-IT" dirty="0" smtClean="0"/>
              <a:t> Network design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Stateflow</a:t>
            </a:r>
            <a:r>
              <a:rPr lang="it-IT" dirty="0" smtClean="0"/>
              <a:t>/Simulink </a:t>
            </a:r>
            <a:r>
              <a:rPr lang="it-IT" dirty="0" err="1" smtClean="0"/>
              <a:t>models</a:t>
            </a:r>
            <a:endParaRPr lang="it-IT" dirty="0" smtClean="0"/>
          </a:p>
          <a:p>
            <a:r>
              <a:rPr lang="it-IT" b="1" dirty="0" err="1" smtClean="0"/>
              <a:t>Labs</a:t>
            </a:r>
            <a:r>
              <a:rPr lang="it-IT" dirty="0" smtClean="0"/>
              <a:t>:</a:t>
            </a:r>
          </a:p>
          <a:p>
            <a:pPr lvl="1"/>
            <a:r>
              <a:rPr lang="en-US" dirty="0" err="1" smtClean="0"/>
              <a:t>Pick&amp;place</a:t>
            </a:r>
            <a:r>
              <a:rPr lang="en-US" dirty="0" smtClean="0"/>
              <a:t> for PCB, soldering oven</a:t>
            </a:r>
          </a:p>
          <a:p>
            <a:pPr lvl="1"/>
            <a:r>
              <a:rPr lang="en-US" dirty="0" smtClean="0"/>
              <a:t>Sun simulator, ground station for satellites (VHF, UHF, S-band)</a:t>
            </a:r>
          </a:p>
          <a:p>
            <a:pPr lvl="1"/>
            <a:r>
              <a:rPr lang="en-US" dirty="0" err="1" smtClean="0"/>
              <a:t>Laboratorio</a:t>
            </a:r>
            <a:r>
              <a:rPr lang="en-US" dirty="0" smtClean="0"/>
              <a:t> </a:t>
            </a:r>
            <a:r>
              <a:rPr lang="en-US" dirty="0" err="1" smtClean="0"/>
              <a:t>Interdipartimentale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Meccatronica</a:t>
            </a:r>
            <a:r>
              <a:rPr lang="en-US" dirty="0" smtClean="0"/>
              <a:t> (LIM)</a:t>
            </a:r>
          </a:p>
          <a:p>
            <a:pPr lvl="1"/>
            <a:r>
              <a:rPr lang="en-US" dirty="0" err="1" smtClean="0"/>
              <a:t>Neuronica</a:t>
            </a:r>
            <a:r>
              <a:rPr lang="en-US" dirty="0" smtClean="0"/>
              <a:t> Laboratory: Artificial Neural Networks and Smart Sensors</a:t>
            </a:r>
          </a:p>
          <a:p>
            <a:pPr lvl="1"/>
            <a:endParaRPr lang="it-IT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Synthesis from concurrent models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02DDA-DC5E-48E9-A33B-4EFFA46F7922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908720"/>
            <a:ext cx="8363272" cy="5949280"/>
          </a:xfrm>
        </p:spPr>
        <p:txBody>
          <a:bodyPr>
            <a:normAutofit/>
          </a:bodyPr>
          <a:lstStyle/>
          <a:p>
            <a:r>
              <a:rPr lang="en-US" dirty="0" smtClean="0"/>
              <a:t>Goal: reduce design cost and improve quality of results through Design Space Exploration</a:t>
            </a:r>
          </a:p>
          <a:p>
            <a:r>
              <a:rPr lang="en-US" dirty="0" smtClean="0"/>
              <a:t>Same design ease and platform reuse as SW flow, performance and power efficiency </a:t>
            </a:r>
            <a:r>
              <a:rPr lang="en-US" dirty="0"/>
              <a:t>comparable </a:t>
            </a:r>
            <a:r>
              <a:rPr lang="en-US" dirty="0" smtClean="0"/>
              <a:t>to HW flow</a:t>
            </a:r>
          </a:p>
          <a:p>
            <a:r>
              <a:rPr lang="en-US" dirty="0" smtClean="0"/>
              <a:t>Modeling using Simulink, C++, </a:t>
            </a:r>
            <a:r>
              <a:rPr lang="en-US" dirty="0" err="1" smtClean="0"/>
              <a:t>OpenCl</a:t>
            </a:r>
            <a:endParaRPr lang="en-US" dirty="0" smtClean="0"/>
          </a:p>
          <a:p>
            <a:r>
              <a:rPr lang="en-US" dirty="0" smtClean="0"/>
              <a:t>Implementation on ASIC or FPGA (for data centers)</a:t>
            </a:r>
          </a:p>
          <a:p>
            <a:r>
              <a:rPr lang="en-US" dirty="0" smtClean="0"/>
              <a:t>Collaborations with Mentor Graphics, Xilinx</a:t>
            </a:r>
          </a:p>
          <a:p>
            <a:pPr lvl="0"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Contact: </a:t>
            </a:r>
            <a:r>
              <a:rPr lang="en-US" sz="1600" b="1" dirty="0" err="1" smtClean="0">
                <a:solidFill>
                  <a:prstClr val="black"/>
                </a:solidFill>
              </a:rPr>
              <a:t>Luciano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Lavagno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br>
              <a:rPr lang="en-US" sz="1600" b="1" dirty="0" smtClean="0">
                <a:solidFill>
                  <a:prstClr val="black"/>
                </a:solidFill>
              </a:rPr>
            </a:br>
            <a:r>
              <a:rPr lang="en-US" sz="1600" b="1" dirty="0" smtClean="0">
                <a:solidFill>
                  <a:prstClr val="black"/>
                </a:solidFill>
              </a:rPr>
              <a:t>(</a:t>
            </a:r>
            <a:r>
              <a:rPr lang="en-US" sz="1600" b="1" dirty="0" smtClean="0">
                <a:solidFill>
                  <a:prstClr val="black"/>
                </a:solidFill>
                <a:hlinkClick r:id="rId2"/>
              </a:rPr>
              <a:t>luciano.lavagno@polito.it</a:t>
            </a:r>
            <a:r>
              <a:rPr lang="en-US" sz="1600" b="1" dirty="0" smtClean="0">
                <a:solidFill>
                  <a:prstClr val="black"/>
                </a:solidFill>
              </a:rPr>
              <a:t>)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b="1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191" y="3861048"/>
            <a:ext cx="5624194" cy="249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Capacitive sensing for indoor location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02DDA-DC5E-48E9-A33B-4EFFA46F7922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908720"/>
            <a:ext cx="8363272" cy="594928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to assisted living for </a:t>
            </a:r>
            <a:br>
              <a:rPr lang="en-US" dirty="0" smtClean="0"/>
            </a:br>
            <a:r>
              <a:rPr lang="en-US" dirty="0" smtClean="0"/>
              <a:t>elderly people</a:t>
            </a:r>
          </a:p>
          <a:p>
            <a:r>
              <a:rPr lang="en-US" dirty="0" smtClean="0"/>
              <a:t>Requirements: </a:t>
            </a:r>
            <a:r>
              <a:rPr lang="en-US" dirty="0" err="1" smtClean="0"/>
              <a:t>tagless</a:t>
            </a:r>
            <a:r>
              <a:rPr lang="en-US" dirty="0" smtClean="0"/>
              <a:t>, passive, </a:t>
            </a:r>
            <a:br>
              <a:rPr lang="en-US" dirty="0" smtClean="0"/>
            </a:br>
            <a:r>
              <a:rPr lang="en-US" dirty="0" smtClean="0"/>
              <a:t>privacy-aware, unobtrusive</a:t>
            </a:r>
          </a:p>
          <a:p>
            <a:r>
              <a:rPr lang="en-US" dirty="0" smtClean="0"/>
              <a:t>16x16cm copper plate, in RC oscillator</a:t>
            </a:r>
          </a:p>
          <a:p>
            <a:r>
              <a:rPr lang="en-US" dirty="0" smtClean="0"/>
              <a:t>Main challenge: very low SNR</a:t>
            </a:r>
            <a:endParaRPr lang="en-US" dirty="0"/>
          </a:p>
          <a:p>
            <a:pPr lvl="0"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Contact: Mihai </a:t>
            </a:r>
            <a:r>
              <a:rPr lang="en-US" sz="1600" b="1" dirty="0" err="1" smtClean="0">
                <a:solidFill>
                  <a:prstClr val="black"/>
                </a:solidFill>
              </a:rPr>
              <a:t>Lazarescu</a:t>
            </a:r>
            <a:r>
              <a:rPr lang="en-US" sz="1600" b="1" dirty="0" smtClean="0">
                <a:solidFill>
                  <a:prstClr val="black"/>
                </a:solidFill>
              </a:rPr>
              <a:t/>
            </a:r>
            <a:br>
              <a:rPr lang="en-US" sz="1600" b="1" dirty="0" smtClean="0">
                <a:solidFill>
                  <a:prstClr val="black"/>
                </a:solidFill>
              </a:rPr>
            </a:br>
            <a:r>
              <a:rPr lang="en-US" sz="1600" b="1" dirty="0" smtClean="0">
                <a:solidFill>
                  <a:prstClr val="black"/>
                </a:solidFill>
              </a:rPr>
              <a:t>(</a:t>
            </a:r>
            <a:r>
              <a:rPr lang="en-US" sz="1600" b="1" dirty="0" smtClean="0">
                <a:solidFill>
                  <a:prstClr val="black"/>
                </a:solidFill>
                <a:hlinkClick r:id="rId2"/>
              </a:rPr>
              <a:t>mihai.lazarescu@polito.it</a:t>
            </a:r>
            <a:r>
              <a:rPr lang="en-US" sz="1600" b="1" dirty="0" smtClean="0">
                <a:solidFill>
                  <a:prstClr val="black"/>
                </a:solidFill>
              </a:rPr>
              <a:t>)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471" y="922013"/>
            <a:ext cx="2641772" cy="2576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58" y="4221088"/>
            <a:ext cx="2532019" cy="2447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938" y="4272905"/>
            <a:ext cx="2861465" cy="24283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596" y="4221088"/>
            <a:ext cx="2946316" cy="2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HW/SW for Low Cost Avionics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02DDA-DC5E-48E9-A33B-4EFFA46F7922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 selection, testing and for space applications</a:t>
            </a:r>
          </a:p>
          <a:p>
            <a:r>
              <a:rPr lang="en-US" dirty="0" smtClean="0"/>
              <a:t>Reconfigurable power management systems for satellites</a:t>
            </a:r>
          </a:p>
          <a:p>
            <a:r>
              <a:rPr lang="en-US" dirty="0" smtClean="0"/>
              <a:t>Increasing system-level reliability by mixing HW and SW redundancy</a:t>
            </a:r>
          </a:p>
          <a:p>
            <a:r>
              <a:rPr lang="en-US" dirty="0" smtClean="0"/>
              <a:t>Satellite telecommunication systems</a:t>
            </a:r>
          </a:p>
          <a:p>
            <a:r>
              <a:rPr lang="en-US" dirty="0" smtClean="0"/>
              <a:t>On board embedded systems</a:t>
            </a:r>
          </a:p>
          <a:p>
            <a:r>
              <a:rPr lang="en-US" dirty="0" smtClean="0"/>
              <a:t>Intelligent harness for data and power distribution inside satellite</a:t>
            </a:r>
          </a:p>
          <a:p>
            <a:r>
              <a:rPr lang="en-US" dirty="0" smtClean="0"/>
              <a:t>HW/SW </a:t>
            </a:r>
            <a:r>
              <a:rPr lang="en-US" dirty="0" err="1" smtClean="0"/>
              <a:t>codesign</a:t>
            </a:r>
            <a:r>
              <a:rPr lang="en-US" dirty="0" smtClean="0"/>
              <a:t> techniques based on UML to simplify satellite design, integration and testing</a:t>
            </a:r>
          </a:p>
          <a:p>
            <a:r>
              <a:rPr lang="en-US" dirty="0" smtClean="0"/>
              <a:t>Modular architectures for low-cost satellites</a:t>
            </a:r>
          </a:p>
          <a:p>
            <a:pPr lvl="0"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Contact: Leonardo </a:t>
            </a:r>
            <a:r>
              <a:rPr lang="en-US" sz="1600" b="1" dirty="0" err="1" smtClean="0">
                <a:solidFill>
                  <a:prstClr val="black"/>
                </a:solidFill>
              </a:rPr>
              <a:t>Reyneri</a:t>
            </a:r>
            <a:r>
              <a:rPr lang="en-US" sz="1600" b="1" dirty="0" smtClean="0">
                <a:solidFill>
                  <a:prstClr val="black"/>
                </a:solidFill>
              </a:rPr>
              <a:t> (</a:t>
            </a:r>
            <a:r>
              <a:rPr lang="en-US" sz="1600" b="1" dirty="0" smtClean="0">
                <a:solidFill>
                  <a:prstClr val="black"/>
                </a:solidFill>
                <a:hlinkClick r:id="rId2"/>
              </a:rPr>
              <a:t>leonardo.reyneri@polito.it</a:t>
            </a:r>
            <a:r>
              <a:rPr lang="en-US" sz="1600" b="1" dirty="0" smtClean="0">
                <a:solidFill>
                  <a:prstClr val="black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1026" name="Picture 2" descr="CIMG229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4365104"/>
            <a:ext cx="2733675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cooperation: Zero Robotics and SPHERES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02DDA-DC5E-48E9-A33B-4EFFA46F7922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Zero Robotics: Competition among US and EU high schools to program the MIT space robot SPHERES inside the International Space Station</a:t>
            </a:r>
          </a:p>
          <a:p>
            <a:r>
              <a:rPr lang="en-US" dirty="0" smtClean="0"/>
              <a:t>In 2011 Competition, three Piedmont schools won the 1st, 2nd, 3</a:t>
            </a:r>
            <a:r>
              <a:rPr lang="en-US" baseline="30000" dirty="0" smtClean="0"/>
              <a:t>rd</a:t>
            </a:r>
            <a:r>
              <a:rPr lang="en-US" dirty="0" smtClean="0"/>
              <a:t> place in Europe</a:t>
            </a:r>
          </a:p>
          <a:p>
            <a:r>
              <a:rPr lang="en-US" dirty="0" smtClean="0"/>
              <a:t>In 2012, coordinating 25 high schools around Italy (ongoing competition)</a:t>
            </a:r>
          </a:p>
          <a:p>
            <a:r>
              <a:rPr lang="en-US" dirty="0" smtClean="0"/>
              <a:t>European Technical Coordination of the Zero Robotics Competition</a:t>
            </a:r>
          </a:p>
          <a:p>
            <a:r>
              <a:rPr lang="en-US" dirty="0" smtClean="0"/>
              <a:t>Currently working to develop an European SPHERES Research Lab in Torino, in cooperation with TAS and IIT</a:t>
            </a:r>
          </a:p>
          <a:p>
            <a:pPr lvl="0"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Contact: Leonardo </a:t>
            </a:r>
            <a:r>
              <a:rPr lang="en-US" sz="1600" b="1" dirty="0" err="1" smtClean="0">
                <a:solidFill>
                  <a:prstClr val="black"/>
                </a:solidFill>
              </a:rPr>
              <a:t>Reyneri</a:t>
            </a:r>
            <a:r>
              <a:rPr lang="en-US" sz="1600" b="1" dirty="0" smtClean="0">
                <a:solidFill>
                  <a:prstClr val="black"/>
                </a:solidFill>
              </a:rPr>
              <a:t> (</a:t>
            </a:r>
            <a:r>
              <a:rPr lang="en-US" sz="1600" b="1" dirty="0" smtClean="0">
                <a:solidFill>
                  <a:prstClr val="black"/>
                </a:solidFill>
                <a:hlinkClick r:id="rId2"/>
              </a:rPr>
              <a:t>leonardo.reyneri@polito.it</a:t>
            </a:r>
            <a:r>
              <a:rPr lang="en-US" sz="1600" b="1" dirty="0" smtClean="0">
                <a:solidFill>
                  <a:prstClr val="black"/>
                </a:solidFill>
              </a:rPr>
              <a:t>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G_01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4883150"/>
            <a:ext cx="2635250" cy="19748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Parallelization of legacy SW code for HW or multi-core implementation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02DDA-DC5E-48E9-A33B-4EFFA46F7922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Reference algorithm is often in C</a:t>
            </a:r>
          </a:p>
          <a:p>
            <a:r>
              <a:rPr lang="en-US" dirty="0" smtClean="0"/>
              <a:t>Algorithmic design team separate (often different company) from HW implementation or multi-core SW implementation team</a:t>
            </a:r>
          </a:p>
          <a:p>
            <a:r>
              <a:rPr lang="en-US" b="1" i="1" dirty="0" smtClean="0"/>
              <a:t>Automated parallelization is still a dream</a:t>
            </a:r>
            <a:r>
              <a:rPr lang="en-US" dirty="0" smtClean="0"/>
              <a:t>…</a:t>
            </a:r>
          </a:p>
          <a:p>
            <a:r>
              <a:rPr lang="en-US" b="1" i="1" dirty="0" smtClean="0"/>
              <a:t>Manually-driven computer-aided parallelization</a:t>
            </a:r>
          </a:p>
          <a:p>
            <a:r>
              <a:rPr lang="en-US" b="1" i="1" dirty="0" smtClean="0"/>
              <a:t>Dataflow profiling </a:t>
            </a:r>
            <a:r>
              <a:rPr lang="en-US" dirty="0" smtClean="0"/>
              <a:t>shows dependencies and potential for </a:t>
            </a:r>
            <a:r>
              <a:rPr lang="en-US" b="1" i="1" dirty="0" smtClean="0"/>
              <a:t>pipeline</a:t>
            </a:r>
            <a:r>
              <a:rPr lang="en-US" dirty="0" smtClean="0"/>
              <a:t> and </a:t>
            </a:r>
            <a:r>
              <a:rPr lang="en-US" b="1" i="1" dirty="0" smtClean="0"/>
              <a:t>“</a:t>
            </a:r>
            <a:r>
              <a:rPr lang="en-US" b="1" i="1" dirty="0" err="1" smtClean="0"/>
              <a:t>doall</a:t>
            </a:r>
            <a:r>
              <a:rPr lang="en-US" b="1" i="1" dirty="0" smtClean="0"/>
              <a:t>” </a:t>
            </a:r>
            <a:r>
              <a:rPr lang="en-US" dirty="0" smtClean="0"/>
              <a:t>parallelization</a:t>
            </a:r>
          </a:p>
          <a:p>
            <a:r>
              <a:rPr lang="en-US" dirty="0" smtClean="0"/>
              <a:t>Target: </a:t>
            </a:r>
          </a:p>
          <a:p>
            <a:pPr lvl="1"/>
            <a:r>
              <a:rPr lang="en-US" dirty="0" smtClean="0"/>
              <a:t>HW </a:t>
            </a:r>
            <a:r>
              <a:rPr lang="en-US" dirty="0" err="1" smtClean="0"/>
              <a:t>SystemC</a:t>
            </a:r>
            <a:r>
              <a:rPr lang="en-US" dirty="0" smtClean="0"/>
              <a:t> threads</a:t>
            </a:r>
          </a:p>
          <a:p>
            <a:pPr lvl="1"/>
            <a:r>
              <a:rPr lang="en-US" dirty="0" smtClean="0"/>
              <a:t>SW </a:t>
            </a:r>
            <a:r>
              <a:rPr lang="en-US" dirty="0" err="1" smtClean="0"/>
              <a:t>pthreads</a:t>
            </a:r>
            <a:endParaRPr lang="en-US" dirty="0" smtClean="0"/>
          </a:p>
          <a:p>
            <a:pPr lvl="1"/>
            <a:r>
              <a:rPr lang="en-US" dirty="0" err="1" smtClean="0"/>
              <a:t>OpenMP</a:t>
            </a:r>
            <a:r>
              <a:rPr lang="en-US" dirty="0" smtClean="0"/>
              <a:t> </a:t>
            </a:r>
            <a:r>
              <a:rPr lang="en-US" dirty="0" err="1" smtClean="0"/>
              <a:t>pragmas</a:t>
            </a:r>
            <a:endParaRPr lang="en-US" dirty="0"/>
          </a:p>
          <a:p>
            <a:pPr lvl="0"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Contact: </a:t>
            </a:r>
            <a:r>
              <a:rPr lang="en-US" sz="1600" b="1" dirty="0" err="1" smtClean="0">
                <a:solidFill>
                  <a:prstClr val="black"/>
                </a:solidFill>
              </a:rPr>
              <a:t>Mihai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Lazarescu</a:t>
            </a:r>
            <a:r>
              <a:rPr lang="en-US" sz="1600" b="1" dirty="0" smtClean="0">
                <a:solidFill>
                  <a:prstClr val="black"/>
                </a:solidFill>
              </a:rPr>
              <a:t/>
            </a:r>
            <a:br>
              <a:rPr lang="en-US" sz="1600" b="1" dirty="0" smtClean="0">
                <a:solidFill>
                  <a:prstClr val="black"/>
                </a:solidFill>
              </a:rPr>
            </a:br>
            <a:r>
              <a:rPr lang="en-US" sz="1600" b="1" dirty="0" smtClean="0">
                <a:solidFill>
                  <a:prstClr val="black"/>
                </a:solidFill>
              </a:rPr>
              <a:t>(</a:t>
            </a:r>
            <a:r>
              <a:rPr lang="en-US" sz="1600" b="1" dirty="0" smtClean="0">
                <a:solidFill>
                  <a:prstClr val="black"/>
                </a:solidFill>
                <a:hlinkClick r:id="rId2"/>
              </a:rPr>
              <a:t>mihai.lazarescu@polito.it</a:t>
            </a:r>
            <a:r>
              <a:rPr lang="en-US" sz="1600" b="1" dirty="0" smtClean="0">
                <a:solidFill>
                  <a:prstClr val="black"/>
                </a:solidFill>
              </a:rPr>
              <a:t>)</a:t>
            </a:r>
          </a:p>
          <a:p>
            <a:pPr lvl="1"/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6254" y="4365104"/>
            <a:ext cx="552425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Wireless Sensor Network design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02DDA-DC5E-48E9-A33B-4EFFA46F7922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WSN: cheap sensor nodes, ubiquitous sensing</a:t>
            </a:r>
          </a:p>
          <a:p>
            <a:r>
              <a:rPr lang="en-US" dirty="0" smtClean="0"/>
              <a:t>Application development is expensive, requires broad knowledge</a:t>
            </a:r>
          </a:p>
          <a:p>
            <a:r>
              <a:rPr lang="en-US" dirty="0" smtClean="0"/>
              <a:t>Goal: enable </a:t>
            </a:r>
            <a:r>
              <a:rPr lang="en-US" b="1" i="1" dirty="0" smtClean="0"/>
              <a:t>domain expert </a:t>
            </a:r>
            <a:r>
              <a:rPr lang="en-US" dirty="0" smtClean="0"/>
              <a:t>(not telecom or electronics engineer) to rapidly and efficiently </a:t>
            </a:r>
            <a:r>
              <a:rPr lang="en-US" b="1" i="1" dirty="0" smtClean="0"/>
              <a:t>design a WSN application </a:t>
            </a:r>
            <a:r>
              <a:rPr lang="en-US" dirty="0" smtClean="0"/>
              <a:t>and </a:t>
            </a:r>
            <a:r>
              <a:rPr lang="en-US" b="1" i="1" dirty="0" smtClean="0"/>
              <a:t>generate code for target node</a:t>
            </a:r>
          </a:p>
          <a:p>
            <a:r>
              <a:rPr lang="en-US" dirty="0" smtClean="0"/>
              <a:t>Functional specification using </a:t>
            </a:r>
            <a:r>
              <a:rPr lang="en-US" dirty="0" err="1" smtClean="0"/>
              <a:t>Stateflow</a:t>
            </a:r>
            <a:r>
              <a:rPr lang="en-US" dirty="0" smtClean="0"/>
              <a:t>/</a:t>
            </a:r>
            <a:r>
              <a:rPr lang="en-US" dirty="0" err="1" smtClean="0"/>
              <a:t>Simulink</a:t>
            </a:r>
            <a:r>
              <a:rPr lang="en-US" dirty="0" smtClean="0"/>
              <a:t> or UML</a:t>
            </a:r>
          </a:p>
          <a:p>
            <a:r>
              <a:rPr lang="en-US" dirty="0" smtClean="0"/>
              <a:t>Code generation for:</a:t>
            </a:r>
          </a:p>
          <a:p>
            <a:pPr lvl="1"/>
            <a:r>
              <a:rPr lang="en-US" dirty="0" smtClean="0"/>
              <a:t>Functional simulation</a:t>
            </a:r>
          </a:p>
          <a:p>
            <a:pPr lvl="1"/>
            <a:r>
              <a:rPr lang="en-US" dirty="0" smtClean="0"/>
              <a:t>Hardware-in-the-loop simulation</a:t>
            </a:r>
          </a:p>
          <a:p>
            <a:pPr lvl="1"/>
            <a:r>
              <a:rPr lang="en-US" dirty="0" smtClean="0"/>
              <a:t>Final deployment</a:t>
            </a:r>
          </a:p>
          <a:p>
            <a:pPr lvl="0"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Contact: </a:t>
            </a:r>
            <a:r>
              <a:rPr lang="en-US" sz="1600" b="1" dirty="0" err="1" smtClean="0">
                <a:solidFill>
                  <a:prstClr val="black"/>
                </a:solidFill>
              </a:rPr>
              <a:t>Luciano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Lavagno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br>
              <a:rPr lang="en-US" sz="1600" b="1" dirty="0" smtClean="0">
                <a:solidFill>
                  <a:prstClr val="black"/>
                </a:solidFill>
              </a:rPr>
            </a:br>
            <a:r>
              <a:rPr lang="en-US" sz="1600" b="1" dirty="0" smtClean="0">
                <a:solidFill>
                  <a:prstClr val="black"/>
                </a:solidFill>
              </a:rPr>
              <a:t>(</a:t>
            </a:r>
            <a:r>
              <a:rPr lang="en-US" sz="1600" b="1" dirty="0" smtClean="0">
                <a:solidFill>
                  <a:prstClr val="black"/>
                </a:solidFill>
                <a:hlinkClick r:id="rId2"/>
              </a:rPr>
              <a:t>luciano.lavagno@polito.it</a:t>
            </a:r>
            <a:r>
              <a:rPr lang="en-US" sz="1600" b="1" dirty="0" smtClean="0">
                <a:solidFill>
                  <a:prstClr val="black"/>
                </a:solidFill>
              </a:rPr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WSN: cheap sensor nodes, ubiquitous sensing</a:t>
            </a:r>
          </a:p>
          <a:p>
            <a:r>
              <a:rPr lang="en-US" dirty="0" smtClean="0"/>
              <a:t>Application development is expensive, requires broad knowledge</a:t>
            </a:r>
          </a:p>
          <a:p>
            <a:pPr lvl="0">
              <a:buNone/>
            </a:pPr>
            <a:endParaRPr lang="en-US" sz="1600" b="1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en-US" sz="1600" b="1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en-US" sz="1600" b="1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en-US" sz="1600" b="1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en-US" sz="1600" b="1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en-US" sz="1600" b="1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en-US" sz="1600" b="1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en-US" sz="1600" b="1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en-US" sz="1600" b="1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en-US" sz="1600" b="1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en-US" sz="1600" b="1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Contact: </a:t>
            </a:r>
            <a:r>
              <a:rPr lang="en-US" sz="1600" b="1" dirty="0" err="1" smtClean="0">
                <a:solidFill>
                  <a:prstClr val="black"/>
                </a:solidFill>
              </a:rPr>
              <a:t>Luciano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Lavagno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br>
              <a:rPr lang="en-US" sz="1600" b="1" dirty="0" smtClean="0">
                <a:solidFill>
                  <a:prstClr val="black"/>
                </a:solidFill>
              </a:rPr>
            </a:br>
            <a:r>
              <a:rPr lang="en-US" sz="1600" b="1" dirty="0" smtClean="0">
                <a:solidFill>
                  <a:prstClr val="black"/>
                </a:solidFill>
              </a:rPr>
              <a:t>(</a:t>
            </a:r>
            <a:r>
              <a:rPr lang="en-US" sz="1600" b="1" dirty="0" smtClean="0">
                <a:solidFill>
                  <a:prstClr val="black"/>
                </a:solidFill>
                <a:hlinkClick r:id="rId2"/>
              </a:rPr>
              <a:t>luciano.lavagno@polito.it</a:t>
            </a:r>
            <a:r>
              <a:rPr lang="en-US" sz="1600" b="1" dirty="0" smtClean="0">
                <a:solidFill>
                  <a:prstClr val="black"/>
                </a:solidFill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Wireless Sensor Network design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02DDA-DC5E-48E9-A33B-4EFFA46F7922}" type="slidenum">
              <a:rPr lang="it-IT" smtClean="0"/>
              <a:pPr/>
              <a:t>18</a:t>
            </a:fld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886842" y="1772816"/>
            <a:ext cx="8221662" cy="4646612"/>
            <a:chOff x="719138" y="1916113"/>
            <a:chExt cx="8221662" cy="4646612"/>
          </a:xfrm>
        </p:grpSpPr>
        <p:pic>
          <p:nvPicPr>
            <p:cNvPr id="7" name="Picture 2" descr="Immag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50075" y="4954588"/>
              <a:ext cx="1687513" cy="1039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img_Host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513" y="4616450"/>
              <a:ext cx="1446212" cy="154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719138" y="1916113"/>
              <a:ext cx="4321175" cy="2700337"/>
              <a:chOff x="453" y="1412"/>
              <a:chExt cx="2722" cy="1701"/>
            </a:xfrm>
          </p:grpSpPr>
          <p:sp>
            <p:nvSpPr>
              <p:cNvPr id="19" name="AutoShape 6"/>
              <p:cNvSpPr>
                <a:spLocks noChangeArrowheads="1"/>
              </p:cNvSpPr>
              <p:nvPr/>
            </p:nvSpPr>
            <p:spPr bwMode="auto">
              <a:xfrm flipH="1">
                <a:off x="453" y="1412"/>
                <a:ext cx="2722" cy="1701"/>
              </a:xfrm>
              <a:prstGeom prst="wedgeRoundRectCallout">
                <a:avLst>
                  <a:gd name="adj1" fmla="val -55477"/>
                  <a:gd name="adj2" fmla="val 63870"/>
                  <a:gd name="adj3" fmla="val 16667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4400" i="1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20" name="Picture 7" descr="img_Stateflow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36" y="1706"/>
                <a:ext cx="2358" cy="128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1134" y="1434"/>
                <a:ext cx="1384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000" dirty="0">
                    <a:latin typeface="Times New Roman" pitchFamily="18" charset="0"/>
                  </a:rPr>
                  <a:t>WSN Application</a:t>
                </a:r>
              </a:p>
            </p:txBody>
          </p:sp>
        </p:grp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716463" y="6165850"/>
              <a:ext cx="1038225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>
                  <a:latin typeface="Times New Roman" pitchFamily="18" charset="0"/>
                </a:rPr>
                <a:t>Host PC</a:t>
              </a:r>
            </a:p>
          </p:txBody>
        </p:sp>
        <p:pic>
          <p:nvPicPr>
            <p:cNvPr id="11" name="Picture 10" descr="img_UsbCon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07113" y="5380038"/>
              <a:ext cx="10033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580063" y="5013325"/>
              <a:ext cx="792162" cy="474663"/>
            </a:xfrm>
            <a:custGeom>
              <a:avLst/>
              <a:gdLst>
                <a:gd name="T0" fmla="*/ 408 w 499"/>
                <a:gd name="T1" fmla="*/ 253 h 299"/>
                <a:gd name="T2" fmla="*/ 499 w 499"/>
                <a:gd name="T3" fmla="*/ 117 h 299"/>
                <a:gd name="T4" fmla="*/ 408 w 499"/>
                <a:gd name="T5" fmla="*/ 4 h 299"/>
                <a:gd name="T6" fmla="*/ 227 w 499"/>
                <a:gd name="T7" fmla="*/ 95 h 299"/>
                <a:gd name="T8" fmla="*/ 0 w 499"/>
                <a:gd name="T9" fmla="*/ 299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"/>
                <a:gd name="T16" fmla="*/ 0 h 299"/>
                <a:gd name="T17" fmla="*/ 499 w 49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" h="299">
                  <a:moveTo>
                    <a:pt x="408" y="253"/>
                  </a:moveTo>
                  <a:cubicBezTo>
                    <a:pt x="453" y="205"/>
                    <a:pt x="499" y="158"/>
                    <a:pt x="499" y="117"/>
                  </a:cubicBezTo>
                  <a:cubicBezTo>
                    <a:pt x="499" y="76"/>
                    <a:pt x="453" y="8"/>
                    <a:pt x="408" y="4"/>
                  </a:cubicBezTo>
                  <a:cubicBezTo>
                    <a:pt x="363" y="0"/>
                    <a:pt x="295" y="46"/>
                    <a:pt x="227" y="95"/>
                  </a:cubicBezTo>
                  <a:cubicBezTo>
                    <a:pt x="159" y="144"/>
                    <a:pt x="38" y="265"/>
                    <a:pt x="0" y="299"/>
                  </a:cubicBezTo>
                </a:path>
              </a:pathLst>
            </a:custGeom>
            <a:noFill/>
            <a:ln w="47625">
              <a:solidFill>
                <a:srgbClr val="004C4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 descr="Immag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73775" y="2511425"/>
              <a:ext cx="1687513" cy="103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7296150" y="5913438"/>
              <a:ext cx="126365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>
                  <a:latin typeface="Times New Roman" pitchFamily="18" charset="0"/>
                </a:rPr>
                <a:t>Stub Node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7162800" y="3270250"/>
              <a:ext cx="1362075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>
                  <a:latin typeface="Times New Roman" pitchFamily="18" charset="0"/>
                </a:rPr>
                <a:t>Real Nodes</a:t>
              </a:r>
            </a:p>
          </p:txBody>
        </p:sp>
        <p:pic>
          <p:nvPicPr>
            <p:cNvPr id="16" name="Picture 15" descr="Icon_Messag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5229225"/>
              <a:ext cx="744537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35150" y="3716338"/>
              <a:ext cx="7105650" cy="2786062"/>
            </a:xfrm>
            <a:custGeom>
              <a:avLst/>
              <a:gdLst>
                <a:gd name="T0" fmla="*/ 0 w 4476"/>
                <a:gd name="T1" fmla="*/ 318 h 1755"/>
                <a:gd name="T2" fmla="*/ 1769 w 4476"/>
                <a:gd name="T3" fmla="*/ 1134 h 1755"/>
                <a:gd name="T4" fmla="*/ 2858 w 4476"/>
                <a:gd name="T5" fmla="*/ 1633 h 1755"/>
                <a:gd name="T6" fmla="*/ 4037 w 4476"/>
                <a:gd name="T7" fmla="*/ 1679 h 1755"/>
                <a:gd name="T8" fmla="*/ 4446 w 4476"/>
                <a:gd name="T9" fmla="*/ 1180 h 1755"/>
                <a:gd name="T10" fmla="*/ 4219 w 4476"/>
                <a:gd name="T11" fmla="*/ 454 h 1755"/>
                <a:gd name="T12" fmla="*/ 3720 w 4476"/>
                <a:gd name="T13" fmla="*/ 0 h 1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76"/>
                <a:gd name="T22" fmla="*/ 0 h 1755"/>
                <a:gd name="T23" fmla="*/ 4476 w 4476"/>
                <a:gd name="T24" fmla="*/ 1755 h 17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76" h="1755">
                  <a:moveTo>
                    <a:pt x="0" y="318"/>
                  </a:moveTo>
                  <a:cubicBezTo>
                    <a:pt x="646" y="616"/>
                    <a:pt x="1293" y="915"/>
                    <a:pt x="1769" y="1134"/>
                  </a:cubicBezTo>
                  <a:cubicBezTo>
                    <a:pt x="2245" y="1353"/>
                    <a:pt x="2480" y="1542"/>
                    <a:pt x="2858" y="1633"/>
                  </a:cubicBezTo>
                  <a:cubicBezTo>
                    <a:pt x="3236" y="1724"/>
                    <a:pt x="3772" y="1755"/>
                    <a:pt x="4037" y="1679"/>
                  </a:cubicBezTo>
                  <a:cubicBezTo>
                    <a:pt x="4302" y="1603"/>
                    <a:pt x="4416" y="1384"/>
                    <a:pt x="4446" y="1180"/>
                  </a:cubicBezTo>
                  <a:cubicBezTo>
                    <a:pt x="4476" y="976"/>
                    <a:pt x="4340" y="651"/>
                    <a:pt x="4219" y="454"/>
                  </a:cubicBezTo>
                  <a:cubicBezTo>
                    <a:pt x="4098" y="257"/>
                    <a:pt x="3803" y="83"/>
                    <a:pt x="372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455863" y="5705475"/>
              <a:ext cx="16557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 b="1" i="1">
                  <a:latin typeface="Times New Roman" pitchFamily="18" charset="0"/>
                </a:rPr>
                <a:t>Comm. Msg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/>
          </a:bodyPr>
          <a:lstStyle/>
          <a:p>
            <a:r>
              <a:rPr lang="en-US" sz="2400" dirty="0"/>
              <a:t>Embedded systems and control algorithms for </a:t>
            </a:r>
            <a:r>
              <a:rPr lang="en-US" sz="2400" dirty="0" err="1" smtClean="0"/>
              <a:t>mechatronics</a:t>
            </a:r>
            <a:endParaRPr lang="en-US" sz="24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02DDA-DC5E-48E9-A33B-4EFFA46F7922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79512" y="1052736"/>
            <a:ext cx="7139136" cy="4752528"/>
          </a:xfrm>
        </p:spPr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sz="2400" dirty="0"/>
              <a:t>Energy scavengers and storage </a:t>
            </a:r>
            <a:r>
              <a:rPr lang="en-US" sz="2400" dirty="0" smtClean="0"/>
              <a:t>systems: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2200" dirty="0" smtClean="0"/>
              <a:t>Distributed </a:t>
            </a:r>
            <a:r>
              <a:rPr lang="en-US" sz="2200" dirty="0"/>
              <a:t>domestic and industrial </a:t>
            </a:r>
            <a:r>
              <a:rPr lang="en-US" sz="2200" dirty="0" smtClean="0"/>
              <a:t>peak power-shaving </a:t>
            </a:r>
            <a:br>
              <a:rPr lang="en-US" sz="2200" dirty="0" smtClean="0"/>
            </a:br>
            <a:r>
              <a:rPr lang="en-US" sz="2200" dirty="0" smtClean="0"/>
              <a:t>systems</a:t>
            </a:r>
            <a:r>
              <a:rPr lang="en-US" sz="2200" dirty="0"/>
              <a:t> </a:t>
            </a:r>
            <a:r>
              <a:rPr lang="en-US" sz="2200" dirty="0" smtClean="0"/>
              <a:t>based </a:t>
            </a:r>
            <a:r>
              <a:rPr lang="en-US" sz="2200" dirty="0"/>
              <a:t>on </a:t>
            </a:r>
            <a:r>
              <a:rPr lang="en-US" sz="2200" dirty="0" smtClean="0"/>
              <a:t>batteries </a:t>
            </a:r>
            <a:r>
              <a:rPr lang="en-US" sz="2200" dirty="0"/>
              <a:t>/ </a:t>
            </a:r>
            <a:r>
              <a:rPr lang="en-US" sz="2200" dirty="0" smtClean="0"/>
              <a:t>flywheels</a:t>
            </a:r>
            <a:endParaRPr lang="en-US" sz="2200" dirty="0"/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2200" dirty="0"/>
              <a:t>Energy storage systems for predictive production of non</a:t>
            </a:r>
            <a:br>
              <a:rPr lang="en-US" sz="2200" dirty="0"/>
            </a:br>
            <a:r>
              <a:rPr lang="en-US" sz="2200" dirty="0"/>
              <a:t>continuous renewable sources (solar, wind, mini/micro hydro)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2200" dirty="0" smtClean="0"/>
              <a:t>High performance energy recovery systems for</a:t>
            </a:r>
            <a:br>
              <a:rPr lang="en-US" sz="2200" dirty="0" smtClean="0"/>
            </a:br>
            <a:r>
              <a:rPr lang="en-US" sz="2200" dirty="0" smtClean="0"/>
              <a:t>Formula1 race vehicles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400" dirty="0"/>
              <a:t>Advanced power-train </a:t>
            </a:r>
            <a:r>
              <a:rPr lang="en-US" sz="2400" dirty="0" smtClean="0"/>
              <a:t>solutions: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2200" dirty="0" smtClean="0"/>
              <a:t>Extended autonomy for UAV systems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2200" dirty="0" smtClean="0"/>
              <a:t>Hybrid/electric power trains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2200" dirty="0" smtClean="0"/>
              <a:t>Innovative injection control systems (</a:t>
            </a:r>
            <a:r>
              <a:rPr lang="en-US" sz="2200" dirty="0" err="1" smtClean="0"/>
              <a:t>piezo</a:t>
            </a:r>
            <a:r>
              <a:rPr lang="en-US" sz="2200" dirty="0" smtClean="0"/>
              <a:t> injectors)</a:t>
            </a:r>
          </a:p>
          <a:p>
            <a:pPr lvl="0"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Contact: Marcello </a:t>
            </a:r>
            <a:r>
              <a:rPr lang="en-US" sz="1600" b="1" dirty="0" err="1" smtClean="0">
                <a:solidFill>
                  <a:prstClr val="black"/>
                </a:solidFill>
              </a:rPr>
              <a:t>Chiaberge</a:t>
            </a:r>
            <a:r>
              <a:rPr lang="en-US" sz="1600" b="1" dirty="0" smtClean="0">
                <a:solidFill>
                  <a:prstClr val="black"/>
                </a:solidFill>
              </a:rPr>
              <a:t> (</a:t>
            </a:r>
            <a:r>
              <a:rPr lang="en-US" sz="1600" b="1" dirty="0" smtClean="0">
                <a:solidFill>
                  <a:prstClr val="black"/>
                </a:solidFill>
                <a:hlinkClick r:id="rId2"/>
              </a:rPr>
              <a:t>marcello.chiaberge@polito.it</a:t>
            </a:r>
            <a:r>
              <a:rPr lang="en-US" sz="1600" b="1" dirty="0" smtClean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28" name="Picture 2" descr="http://squadracorse-polito.com/images/stories/immagini_articoli/SC08H-usa_s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68960"/>
            <a:ext cx="2509951" cy="967605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346" y="980728"/>
            <a:ext cx="2295158" cy="10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581128"/>
            <a:ext cx="1749927" cy="12961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430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02DDA-DC5E-48E9-A33B-4EFFA46F7922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Continuously changing landscape </a:t>
            </a:r>
            <a:br>
              <a:rPr lang="en-US" dirty="0" smtClean="0"/>
            </a:br>
            <a:r>
              <a:rPr lang="en-US" dirty="0" smtClean="0"/>
              <a:t>(technology, integration scale, complexity, application domains)</a:t>
            </a:r>
          </a:p>
          <a:p>
            <a:r>
              <a:rPr lang="en-US" dirty="0" smtClean="0"/>
              <a:t>Truly global industry</a:t>
            </a:r>
          </a:p>
          <a:p>
            <a:r>
              <a:rPr lang="en-US" dirty="0" smtClean="0"/>
              <a:t>Balance basic and applied research</a:t>
            </a:r>
          </a:p>
          <a:p>
            <a:r>
              <a:rPr lang="en-US" dirty="0" smtClean="0"/>
              <a:t>Meet the funding requirements of state-of-the art research facilities, through an extensive network of local, national, European and global </a:t>
            </a:r>
            <a:r>
              <a:rPr lang="en-US" dirty="0" err="1" smtClean="0"/>
              <a:t>cooperations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expertise portfolio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02DDA-DC5E-48E9-A33B-4EFFA46F7922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Esagono 5"/>
          <p:cNvSpPr/>
          <p:nvPr/>
        </p:nvSpPr>
        <p:spPr>
          <a:xfrm>
            <a:off x="2771800" y="1124744"/>
            <a:ext cx="3168352" cy="2088232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Devices</a:t>
            </a:r>
            <a:endParaRPr lang="it-IT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Nanoscale devices</a:t>
            </a: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Quantum-dot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light-emitting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devices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Organic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electronics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Solar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agono 6"/>
          <p:cNvSpPr/>
          <p:nvPr/>
        </p:nvSpPr>
        <p:spPr>
          <a:xfrm>
            <a:off x="2771800" y="3284984"/>
            <a:ext cx="3168352" cy="2088232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it-IT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Systems</a:t>
            </a:r>
            <a:endParaRPr lang="it-IT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Nano-satellites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Mechatronic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systems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Wireless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sensor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networks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Smart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sensors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Artificial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Neural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Networks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it-IT" sz="11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it-IT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8" name="Esagono 7"/>
          <p:cNvSpPr/>
          <p:nvPr/>
        </p:nvSpPr>
        <p:spPr>
          <a:xfrm>
            <a:off x="5508104" y="2204864"/>
            <a:ext cx="3168352" cy="208823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Methods</a:t>
            </a:r>
            <a:r>
              <a:rPr lang="it-IT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tools</a:t>
            </a:r>
            <a:endParaRPr lang="it-IT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Electro-Magnetic Compatibility</a:t>
            </a:r>
            <a:b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analysis and optimization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High-level synthesis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Wireless Sensor network design</a:t>
            </a:r>
            <a:b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tools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Technology CAD</a:t>
            </a:r>
          </a:p>
          <a:p>
            <a:pPr algn="ctr"/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Esagono 8"/>
          <p:cNvSpPr/>
          <p:nvPr/>
        </p:nvSpPr>
        <p:spPr>
          <a:xfrm>
            <a:off x="0" y="2204864"/>
            <a:ext cx="3168352" cy="2088232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</a:t>
            </a:r>
            <a:endParaRPr lang="it-IT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Asynchronous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Latency-insensitive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Optical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Analog electronics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Microwave electronics</a:t>
            </a:r>
          </a:p>
        </p:txBody>
      </p:sp>
    </p:spTree>
    <p:extLst>
      <p:ext uri="{BB962C8B-B14F-4D97-AF65-F5344CB8AC3E}">
        <p14:creationId xmlns:p14="http://schemas.microsoft.com/office/powerpoint/2010/main" val="369320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expertise portfolio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02DDA-DC5E-48E9-A33B-4EFFA46F7922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Esagono 5"/>
          <p:cNvSpPr/>
          <p:nvPr/>
        </p:nvSpPr>
        <p:spPr>
          <a:xfrm>
            <a:off x="2771800" y="1124744"/>
            <a:ext cx="3168352" cy="2088232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Devices</a:t>
            </a:r>
            <a:endParaRPr lang="it-IT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Nanoscale devices</a:t>
            </a: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Quantum-dot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light-emitting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devices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Organic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electronics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Solar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agono 6"/>
          <p:cNvSpPr/>
          <p:nvPr/>
        </p:nvSpPr>
        <p:spPr>
          <a:xfrm>
            <a:off x="2771800" y="3284984"/>
            <a:ext cx="3168352" cy="2088232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it-IT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Systems</a:t>
            </a:r>
            <a:endParaRPr lang="it-IT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Nano-satellites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Mechatronic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systems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Wireless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sensor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networks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Smart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sensors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Artificial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Neural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Networks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it-IT" sz="11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it-IT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8" name="Esagono 7"/>
          <p:cNvSpPr/>
          <p:nvPr/>
        </p:nvSpPr>
        <p:spPr>
          <a:xfrm>
            <a:off x="5508104" y="2204864"/>
            <a:ext cx="3168352" cy="208823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Methods</a:t>
            </a:r>
            <a:r>
              <a:rPr lang="it-IT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tools</a:t>
            </a:r>
            <a:endParaRPr lang="it-IT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Electro-Magnetic Compatibility</a:t>
            </a:r>
            <a:b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analysis and optimization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High-level synthesis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Wireless Sensor network design</a:t>
            </a:r>
            <a:b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tools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Technology CAD</a:t>
            </a:r>
          </a:p>
          <a:p>
            <a:pPr algn="ctr"/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Esagono 8"/>
          <p:cNvSpPr/>
          <p:nvPr/>
        </p:nvSpPr>
        <p:spPr>
          <a:xfrm>
            <a:off x="0" y="2204864"/>
            <a:ext cx="3168352" cy="2088232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</a:t>
            </a:r>
            <a:endParaRPr lang="it-IT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Asynchronous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Latency-insensitive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Optical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Analog electronics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Microwave electronics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expertise portfolio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02DDA-DC5E-48E9-A33B-4EFFA46F7922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Esagono 5"/>
          <p:cNvSpPr/>
          <p:nvPr/>
        </p:nvSpPr>
        <p:spPr>
          <a:xfrm>
            <a:off x="2771800" y="1124744"/>
            <a:ext cx="3168352" cy="2088232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Devices</a:t>
            </a:r>
            <a:endParaRPr lang="it-IT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Nanoscale devices</a:t>
            </a: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Quantum-dot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light-emitting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devices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Organic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electronics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Solar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Esagono 7"/>
          <p:cNvSpPr/>
          <p:nvPr/>
        </p:nvSpPr>
        <p:spPr>
          <a:xfrm>
            <a:off x="5508104" y="2204864"/>
            <a:ext cx="3168352" cy="208823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Methods</a:t>
            </a:r>
            <a:r>
              <a:rPr lang="it-IT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tools</a:t>
            </a:r>
            <a:endParaRPr lang="it-IT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Electro-Magnetic Compatibility</a:t>
            </a:r>
            <a:b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analysis and optimization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High-level synthesis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Wireless Sensor network design</a:t>
            </a:r>
            <a:b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tools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Technology CAD</a:t>
            </a:r>
          </a:p>
          <a:p>
            <a:pPr algn="ctr"/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Esagono 8"/>
          <p:cNvSpPr/>
          <p:nvPr/>
        </p:nvSpPr>
        <p:spPr>
          <a:xfrm>
            <a:off x="0" y="2204864"/>
            <a:ext cx="3168352" cy="2088232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</a:t>
            </a:r>
            <a:endParaRPr lang="it-IT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Asynchronous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Latency-insensitive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Optical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Analog electronics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Microwave electronics</a:t>
            </a:r>
          </a:p>
        </p:txBody>
      </p:sp>
      <p:sp>
        <p:nvSpPr>
          <p:cNvPr id="7" name="Esagono 6"/>
          <p:cNvSpPr/>
          <p:nvPr/>
        </p:nvSpPr>
        <p:spPr>
          <a:xfrm>
            <a:off x="1907704" y="1628800"/>
            <a:ext cx="5040560" cy="4176464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it-IT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Systems</a:t>
            </a:r>
            <a:endParaRPr lang="it-IT" sz="2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Nano-satellites</a:t>
            </a:r>
            <a:endParaRPr lang="it-IT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Mechatronic</a:t>
            </a:r>
            <a:r>
              <a:rPr lang="it-IT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systems</a:t>
            </a:r>
            <a:endParaRPr lang="it-IT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Wireless </a:t>
            </a:r>
            <a:r>
              <a:rPr lang="it-IT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sensor</a:t>
            </a:r>
            <a:r>
              <a:rPr lang="it-IT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networks</a:t>
            </a:r>
            <a:endParaRPr lang="it-IT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Smart </a:t>
            </a:r>
            <a:r>
              <a:rPr lang="it-IT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sensors</a:t>
            </a:r>
            <a:endParaRPr lang="it-IT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Artificial</a:t>
            </a:r>
            <a:r>
              <a:rPr lang="it-IT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Neural</a:t>
            </a:r>
            <a:r>
              <a:rPr lang="it-IT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Networks</a:t>
            </a:r>
            <a:endParaRPr lang="it-IT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it-IT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it-IT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it-IT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expertise portfolio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02DDA-DC5E-48E9-A33B-4EFFA46F7922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Esagono 5"/>
          <p:cNvSpPr/>
          <p:nvPr/>
        </p:nvSpPr>
        <p:spPr>
          <a:xfrm>
            <a:off x="2771800" y="1124744"/>
            <a:ext cx="3168352" cy="2088232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Devices</a:t>
            </a:r>
            <a:endParaRPr lang="it-IT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Nanoscale devices</a:t>
            </a: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Quantum-dot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light-emitting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devices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Organic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electronics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Solar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agono 6"/>
          <p:cNvSpPr/>
          <p:nvPr/>
        </p:nvSpPr>
        <p:spPr>
          <a:xfrm>
            <a:off x="2771800" y="3284984"/>
            <a:ext cx="3168352" cy="2088232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it-IT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Systems</a:t>
            </a:r>
            <a:endParaRPr lang="it-IT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Nano-satellites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Mechatronic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systems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Wireless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sensor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networks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it-IT" sz="11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it-IT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9" name="Esagono 8"/>
          <p:cNvSpPr/>
          <p:nvPr/>
        </p:nvSpPr>
        <p:spPr>
          <a:xfrm>
            <a:off x="0" y="2204864"/>
            <a:ext cx="3168352" cy="2088232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</a:t>
            </a:r>
            <a:endParaRPr lang="it-IT" sz="2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Asynchronous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Latency-insensitive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Optical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</a:t>
            </a:r>
            <a:endParaRPr lang="it-IT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Analog electronics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Microwave electronics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Smart Sensors</a:t>
            </a:r>
            <a:endParaRPr lang="it-IT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Esagono 7"/>
          <p:cNvSpPr/>
          <p:nvPr/>
        </p:nvSpPr>
        <p:spPr>
          <a:xfrm>
            <a:off x="2555776" y="1052736"/>
            <a:ext cx="6192688" cy="42930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Methods</a:t>
            </a:r>
            <a:r>
              <a:rPr lang="it-IT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tools</a:t>
            </a:r>
            <a:endParaRPr lang="it-IT" sz="2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Electro-Magnetic Compatibility</a:t>
            </a:r>
            <a:b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analysis and optimization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High-level synthesis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Wireless Sensor network design</a:t>
            </a:r>
            <a:b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tools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Technology CAD</a:t>
            </a:r>
          </a:p>
          <a:p>
            <a:pPr algn="ctr"/>
            <a:endParaRPr lang="it-IT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VLSI Design Group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02DDA-DC5E-48E9-A33B-4EFFA46F7922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 smtClean="0"/>
              <a:t>Areas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expertise</a:t>
            </a:r>
            <a:r>
              <a:rPr lang="it-IT" dirty="0" smtClean="0"/>
              <a:t>: </a:t>
            </a:r>
          </a:p>
          <a:p>
            <a:pPr lvl="1"/>
            <a:r>
              <a:rPr lang="it-IT" sz="1800" dirty="0" smtClean="0"/>
              <a:t>VLSI </a:t>
            </a:r>
            <a:r>
              <a:rPr lang="it-IT" sz="1800" dirty="0" err="1" smtClean="0"/>
              <a:t>architectures</a:t>
            </a:r>
            <a:r>
              <a:rPr lang="it-IT" sz="1800" dirty="0" smtClean="0"/>
              <a:t>, </a:t>
            </a:r>
          </a:p>
          <a:p>
            <a:pPr lvl="1"/>
            <a:r>
              <a:rPr lang="it-IT" sz="1800" dirty="0" err="1" smtClean="0"/>
              <a:t>digital</a:t>
            </a:r>
            <a:r>
              <a:rPr lang="it-IT" sz="1800" dirty="0" smtClean="0"/>
              <a:t> </a:t>
            </a:r>
            <a:r>
              <a:rPr lang="it-IT" sz="1800" dirty="0" err="1" smtClean="0"/>
              <a:t>circuits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dirty="0" err="1" smtClean="0"/>
              <a:t>telecommunications</a:t>
            </a:r>
            <a:r>
              <a:rPr lang="it-IT" sz="1800" dirty="0" smtClean="0"/>
              <a:t> and  multimedia, </a:t>
            </a:r>
          </a:p>
          <a:p>
            <a:pPr lvl="1"/>
            <a:r>
              <a:rPr lang="it-IT" sz="1800" dirty="0" err="1" smtClean="0"/>
              <a:t>Micro&amp;Nano</a:t>
            </a:r>
            <a:r>
              <a:rPr lang="it-IT" sz="1800" dirty="0" smtClean="0"/>
              <a:t> </a:t>
            </a:r>
            <a:r>
              <a:rPr lang="it-IT" sz="1800" dirty="0" err="1" smtClean="0"/>
              <a:t>Systems</a:t>
            </a:r>
            <a:r>
              <a:rPr lang="it-IT" sz="1800" dirty="0" smtClean="0"/>
              <a:t>, </a:t>
            </a:r>
          </a:p>
          <a:p>
            <a:pPr lvl="1"/>
            <a:r>
              <a:rPr lang="it-IT" sz="1800" dirty="0" err="1" smtClean="0"/>
              <a:t>Sensing</a:t>
            </a:r>
            <a:r>
              <a:rPr lang="it-IT" sz="1800" dirty="0" smtClean="0"/>
              <a:t> </a:t>
            </a:r>
            <a:r>
              <a:rPr lang="it-IT" sz="1800" dirty="0" err="1" smtClean="0"/>
              <a:t>Devices</a:t>
            </a:r>
            <a:r>
              <a:rPr lang="it-IT" sz="1800" dirty="0" smtClean="0"/>
              <a:t>, </a:t>
            </a:r>
          </a:p>
          <a:p>
            <a:pPr lvl="1"/>
            <a:r>
              <a:rPr lang="it-IT" sz="1800" dirty="0" smtClean="0"/>
              <a:t>System </a:t>
            </a:r>
            <a:r>
              <a:rPr lang="it-IT" sz="1800" dirty="0" err="1" smtClean="0"/>
              <a:t>Integration</a:t>
            </a:r>
            <a:r>
              <a:rPr lang="it-IT" sz="1800" dirty="0" smtClean="0"/>
              <a:t>, </a:t>
            </a:r>
          </a:p>
          <a:p>
            <a:pPr lvl="1"/>
            <a:r>
              <a:rPr lang="it-IT" sz="1800" dirty="0" err="1" smtClean="0"/>
              <a:t>multicore</a:t>
            </a:r>
            <a:r>
              <a:rPr lang="it-IT" sz="1800" dirty="0" smtClean="0"/>
              <a:t> </a:t>
            </a:r>
            <a:r>
              <a:rPr lang="it-IT" sz="1800" dirty="0" err="1" smtClean="0"/>
              <a:t>SoCs</a:t>
            </a:r>
            <a:endParaRPr lang="it-IT" sz="1800" dirty="0" smtClean="0"/>
          </a:p>
          <a:p>
            <a:r>
              <a:rPr lang="it-IT" b="1" dirty="0" err="1" smtClean="0"/>
              <a:t>Tools</a:t>
            </a:r>
            <a:r>
              <a:rPr lang="it-IT" dirty="0" smtClean="0"/>
              <a:t>: </a:t>
            </a:r>
          </a:p>
          <a:p>
            <a:pPr lvl="1"/>
            <a:r>
              <a:rPr lang="en-US" sz="1800" dirty="0" smtClean="0"/>
              <a:t>CAD for VLSI, high-level synthesis, MEMS and Electronics</a:t>
            </a:r>
          </a:p>
          <a:p>
            <a:pPr lvl="1"/>
            <a:r>
              <a:rPr lang="en-US" sz="1800" dirty="0" smtClean="0"/>
              <a:t>AFM/STM Microscope, Electrical Characterization, </a:t>
            </a:r>
            <a:r>
              <a:rPr lang="en-US" sz="1800" dirty="0" err="1" smtClean="0"/>
              <a:t>ab</a:t>
            </a:r>
            <a:r>
              <a:rPr lang="en-US" sz="1800" dirty="0" smtClean="0"/>
              <a:t>-initio simulations</a:t>
            </a:r>
            <a:endParaRPr lang="it-IT" sz="1800" dirty="0" smtClean="0"/>
          </a:p>
          <a:p>
            <a:r>
              <a:rPr lang="it-IT" b="1" dirty="0" err="1" smtClean="0"/>
              <a:t>Labs</a:t>
            </a:r>
            <a:r>
              <a:rPr lang="it-IT" dirty="0" smtClean="0"/>
              <a:t>:</a:t>
            </a:r>
          </a:p>
          <a:p>
            <a:pPr lvl="1"/>
            <a:r>
              <a:rPr lang="it-IT" sz="1800" dirty="0" smtClean="0"/>
              <a:t>VLSI </a:t>
            </a:r>
            <a:r>
              <a:rPr lang="it-IT" sz="1800" dirty="0" err="1" smtClean="0"/>
              <a:t>Lab</a:t>
            </a:r>
            <a:r>
              <a:rPr lang="it-IT" sz="1800" dirty="0" smtClean="0"/>
              <a:t> </a:t>
            </a:r>
          </a:p>
          <a:p>
            <a:pPr lvl="1"/>
            <a:r>
              <a:rPr lang="it-IT" sz="1800" dirty="0" err="1" smtClean="0"/>
              <a:t>MiNES</a:t>
            </a:r>
            <a:r>
              <a:rPr lang="it-IT" sz="1800" dirty="0" smtClean="0"/>
              <a:t> </a:t>
            </a:r>
            <a:r>
              <a:rPr lang="it-IT" sz="1800" dirty="0" err="1" smtClean="0"/>
              <a:t>Chivasso</a:t>
            </a:r>
            <a:endParaRPr lang="it-IT" sz="1800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653136"/>
            <a:ext cx="1766887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653136"/>
            <a:ext cx="1760537" cy="915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51520" y="980728"/>
            <a:ext cx="8686800" cy="148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 eaLnBrk="0" hangingPunct="0">
              <a:lnSpc>
                <a:spcPct val="90000"/>
              </a:lnSpc>
              <a:spcBef>
                <a:spcPts val="700"/>
              </a:spcBef>
              <a:buClr>
                <a:srgbClr val="253A5D"/>
              </a:buClr>
              <a:buFont typeface="Arial Narrow" pitchFamily="34" charset="0"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>
                <a:solidFill>
                  <a:srgbClr val="253A5D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Convergence of </a:t>
            </a:r>
            <a:r>
              <a:rPr lang="en-US" dirty="0" smtClean="0">
                <a:solidFill>
                  <a:srgbClr val="253A5D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communication standards </a:t>
            </a:r>
            <a:r>
              <a:rPr lang="en-US" dirty="0">
                <a:solidFill>
                  <a:srgbClr val="253A5D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demands for </a:t>
            </a:r>
            <a:r>
              <a:rPr lang="en-US" b="1" dirty="0" smtClean="0">
                <a:solidFill>
                  <a:srgbClr val="253A5D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flexible AND </a:t>
            </a:r>
            <a:r>
              <a:rPr lang="en-US" b="1" dirty="0">
                <a:solidFill>
                  <a:srgbClr val="253A5D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efficient architectures</a:t>
            </a:r>
          </a:p>
          <a:p>
            <a:pPr marL="339725" indent="-339725" algn="ctr" eaLnBrk="0" hangingPunct="0">
              <a:lnSpc>
                <a:spcPct val="90000"/>
              </a:lnSpc>
              <a:spcBef>
                <a:spcPts val="700"/>
              </a:spcBef>
              <a:buClr>
                <a:srgbClr val="253A5D"/>
              </a:buClr>
              <a:buFont typeface="Arial Narrow" pitchFamily="34" charset="0"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>
                <a:solidFill>
                  <a:srgbClr val="253A5D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very difficult for </a:t>
            </a:r>
            <a:r>
              <a:rPr lang="en-US" u="sng" dirty="0">
                <a:solidFill>
                  <a:srgbClr val="253A5D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high complexity processing </a:t>
            </a:r>
            <a:r>
              <a:rPr lang="en-US" u="sng" dirty="0" smtClean="0">
                <a:solidFill>
                  <a:srgbClr val="253A5D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tasks</a:t>
            </a:r>
            <a:endParaRPr lang="en-US" u="sng" dirty="0">
              <a:solidFill>
                <a:srgbClr val="253A5D"/>
              </a:solidFill>
              <a:latin typeface="Arial Narrow" pitchFamily="34" charset="0"/>
              <a:ea typeface="Bitstream Vera Sans" charset="0"/>
              <a:cs typeface="Bitstream Vera Sans" charset="0"/>
            </a:endParaRPr>
          </a:p>
          <a:p>
            <a:pPr marL="339725" indent="-339725" eaLnBrk="0" hangingPunct="0">
              <a:lnSpc>
                <a:spcPct val="90000"/>
              </a:lnSpc>
              <a:spcBef>
                <a:spcPts val="700"/>
              </a:spcBef>
              <a:buClr>
                <a:srgbClr val="253A5D"/>
              </a:buClr>
              <a:buFont typeface="Arial Narrow" pitchFamily="34" charset="0"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>
                <a:solidFill>
                  <a:srgbClr val="253A5D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Example: Multi-standard channel decoders: one HW for many heterogeneous error correcting codes</a:t>
            </a:r>
          </a:p>
          <a:p>
            <a:pPr marL="339725" indent="-339725" eaLnBrk="0" hangingPunct="0">
              <a:lnSpc>
                <a:spcPct val="90000"/>
              </a:lnSpc>
              <a:spcBef>
                <a:spcPts val="700"/>
              </a:spcBef>
              <a:buClr>
                <a:srgbClr val="253A5D"/>
              </a:buClr>
              <a:buFont typeface="Arial Narrow" pitchFamily="34" charset="0"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b="1" dirty="0">
                <a:solidFill>
                  <a:srgbClr val="253A5D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Joint HW-algorithm optimization!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Baseband processing architectures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02DDA-DC5E-48E9-A33B-4EFFA46F7922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6527304" y="5372596"/>
            <a:ext cx="2336800" cy="473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17666C-80AC-4FD3-9F6E-44DA717920BF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Bea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55904" y="2904728"/>
            <a:ext cx="2138363" cy="2130425"/>
          </a:xfrm>
          <a:prstGeom prst="rect">
            <a:avLst/>
          </a:prstGeom>
          <a:noFill/>
          <a:ln/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36304" y="3819128"/>
            <a:ext cx="1447800" cy="600075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802.11n</a:t>
            </a:r>
          </a:p>
          <a:p>
            <a:pPr algn="ctr"/>
            <a:r>
              <a:rPr lang="it-IT"/>
              <a:t>and next gen.</a:t>
            </a:r>
            <a:endParaRPr lang="en-GB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031504" y="3285728"/>
            <a:ext cx="1447800" cy="40005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3GPP, LTE</a:t>
            </a:r>
            <a:endParaRPr lang="en-GB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36104" y="3895328"/>
            <a:ext cx="1447800" cy="600075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802.16e</a:t>
            </a:r>
          </a:p>
          <a:p>
            <a:pPr algn="ctr"/>
            <a:r>
              <a:rPr lang="it-IT"/>
              <a:t>and next gen.</a:t>
            </a:r>
            <a:endParaRPr lang="en-GB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64704" y="3209528"/>
            <a:ext cx="914400" cy="600075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DVB</a:t>
            </a:r>
          </a:p>
          <a:p>
            <a:pPr algn="ctr"/>
            <a:r>
              <a:rPr lang="it-IT"/>
              <a:t>H-T</a:t>
            </a:r>
            <a:endParaRPr lang="en-GB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02704" y="2904728"/>
            <a:ext cx="40386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4850904" y="3666728"/>
            <a:ext cx="14478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4393704" y="4047728"/>
            <a:ext cx="14478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2869704" y="1914128"/>
            <a:ext cx="4495800" cy="1524000"/>
          </a:xfrm>
          <a:prstGeom prst="cloudCallout">
            <a:avLst>
              <a:gd name="adj1" fmla="val 25245"/>
              <a:gd name="adj2" fmla="val 68333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00"/>
              </a:spcBef>
              <a:buClr>
                <a:srgbClr val="253A5D"/>
              </a:buClr>
              <a:buFont typeface="Arial Narrow" pitchFamily="34" charset="0"/>
              <a:buNone/>
            </a:pPr>
            <a:r>
              <a:rPr lang="en-US">
                <a:solidFill>
                  <a:schemeClr val="tx1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Simplify decoding algorithms</a:t>
            </a:r>
          </a:p>
          <a:p>
            <a:pPr eaLnBrk="0" hangingPunct="0">
              <a:lnSpc>
                <a:spcPct val="90000"/>
              </a:lnSpc>
              <a:spcBef>
                <a:spcPts val="700"/>
              </a:spcBef>
              <a:buClr>
                <a:srgbClr val="253A5D"/>
              </a:buClr>
              <a:buFont typeface="Arial Narrow" pitchFamily="34" charset="0"/>
              <a:buNone/>
            </a:pPr>
            <a:r>
              <a:rPr lang="en-US">
                <a:solidFill>
                  <a:schemeClr val="tx1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Find commonalities</a:t>
            </a:r>
          </a:p>
          <a:p>
            <a:pPr eaLnBrk="0" hangingPunct="0">
              <a:lnSpc>
                <a:spcPct val="90000"/>
              </a:lnSpc>
              <a:spcBef>
                <a:spcPts val="700"/>
              </a:spcBef>
              <a:buClr>
                <a:srgbClr val="253A5D"/>
              </a:buClr>
              <a:buFont typeface="Arial Narrow" pitchFamily="34" charset="0"/>
              <a:buNone/>
            </a:pPr>
            <a:r>
              <a:rPr lang="en-US">
                <a:solidFill>
                  <a:schemeClr val="tx1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Develop unified low complexity algorithms</a:t>
            </a:r>
            <a:endParaRPr lang="en-GB"/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 flipV="1">
            <a:off x="3707904" y="4581128"/>
            <a:ext cx="4648200" cy="1371600"/>
          </a:xfrm>
          <a:prstGeom prst="cloudCallout">
            <a:avLst>
              <a:gd name="adj1" fmla="val -34394"/>
              <a:gd name="adj2" fmla="val 6041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eaLnBrk="0" hangingPunct="0">
              <a:lnSpc>
                <a:spcPct val="90000"/>
              </a:lnSpc>
              <a:spcBef>
                <a:spcPts val="700"/>
              </a:spcBef>
              <a:buClr>
                <a:srgbClr val="253A5D"/>
              </a:buClr>
              <a:buFont typeface="Arial Narrow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Flexible HW (e.g. Multi-ASIP architecture)</a:t>
            </a:r>
          </a:p>
          <a:p>
            <a:pPr eaLnBrk="0" hangingPunct="0">
              <a:lnSpc>
                <a:spcPct val="90000"/>
              </a:lnSpc>
              <a:spcBef>
                <a:spcPts val="700"/>
              </a:spcBef>
              <a:buClr>
                <a:srgbClr val="253A5D"/>
              </a:buClr>
              <a:buFont typeface="Arial Narrow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Flexible interconnect architecture</a:t>
            </a:r>
            <a:endParaRPr lang="en-US">
              <a:solidFill>
                <a:srgbClr val="666633"/>
              </a:solidFill>
              <a:latin typeface="Arial Narrow" pitchFamily="34" charset="0"/>
              <a:ea typeface="Bitstream Vera Sans" charset="0"/>
              <a:cs typeface="Bitstream Vera Sans" charset="0"/>
            </a:endParaRPr>
          </a:p>
          <a:p>
            <a:pPr algn="ctr"/>
            <a:endParaRPr lang="en-GB"/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202704" y="5038328"/>
            <a:ext cx="3429000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 eaLnBrk="0" hangingPunct="0">
              <a:lnSpc>
                <a:spcPct val="90000"/>
              </a:lnSpc>
              <a:spcBef>
                <a:spcPts val="700"/>
              </a:spcBef>
              <a:buClr>
                <a:srgbClr val="253A5D"/>
              </a:buClr>
              <a:buFont typeface="Arial Narrow" pitchFamily="34" charset="0"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 err="1">
                <a:solidFill>
                  <a:srgbClr val="253A5D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Reference:guido.masera@polito.it</a:t>
            </a:r>
            <a:endParaRPr lang="en-US" b="1" dirty="0">
              <a:solidFill>
                <a:srgbClr val="253A5D"/>
              </a:solidFill>
              <a:latin typeface="Arial Narrow" pitchFamily="34" charset="0"/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Platform architecture for </a:t>
            </a:r>
            <a:r>
              <a:rPr lang="en-US" dirty="0" err="1" smtClean="0"/>
              <a:t>multicore</a:t>
            </a:r>
            <a:r>
              <a:rPr lang="en-US" dirty="0" smtClean="0"/>
              <a:t> </a:t>
            </a:r>
            <a:r>
              <a:rPr lang="en-US" dirty="0" err="1" smtClean="0"/>
              <a:t>SoCs</a:t>
            </a:r>
            <a:r>
              <a:rPr lang="en-US" dirty="0" smtClean="0"/>
              <a:t> with specialized accelerators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err="1" smtClean="0"/>
              <a:t>Electronics</a:t>
            </a:r>
            <a:r>
              <a:rPr lang="it-IT" dirty="0" smtClean="0"/>
              <a:t> Group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02DDA-DC5E-48E9-A33B-4EFFA46F7922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0" y="1052736"/>
            <a:ext cx="8579296" cy="1368152"/>
          </a:xfrm>
        </p:spPr>
        <p:txBody>
          <a:bodyPr/>
          <a:lstStyle/>
          <a:p>
            <a:pPr lvl="0"/>
            <a:r>
              <a:rPr lang="en-US" dirty="0" smtClean="0"/>
              <a:t>Basic approach:</a:t>
            </a:r>
          </a:p>
          <a:p>
            <a:pPr lvl="1"/>
            <a:r>
              <a:rPr lang="en-US" dirty="0" smtClean="0"/>
              <a:t>Specialized hardware “accelerators” for </a:t>
            </a:r>
            <a:r>
              <a:rPr lang="en-US" b="1" dirty="0" smtClean="0"/>
              <a:t>energy efficiency</a:t>
            </a:r>
            <a:endParaRPr lang="en-US" dirty="0" smtClean="0"/>
          </a:p>
          <a:p>
            <a:pPr lvl="1"/>
            <a:r>
              <a:rPr lang="en-US" dirty="0" smtClean="0"/>
              <a:t>Regular tiled approach with </a:t>
            </a:r>
            <a:r>
              <a:rPr lang="en-US" dirty="0" err="1" smtClean="0"/>
              <a:t>NoC</a:t>
            </a:r>
            <a:r>
              <a:rPr lang="en-US" dirty="0" smtClean="0"/>
              <a:t>-based inter-tile communications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5508104" y="5301208"/>
            <a:ext cx="3429000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 eaLnBrk="0" hangingPunct="0">
              <a:lnSpc>
                <a:spcPct val="90000"/>
              </a:lnSpc>
              <a:spcBef>
                <a:spcPts val="700"/>
              </a:spcBef>
              <a:buClr>
                <a:srgbClr val="253A5D"/>
              </a:buClr>
              <a:buFont typeface="Arial Narrow" pitchFamily="34" charset="0"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 smtClean="0">
                <a:solidFill>
                  <a:srgbClr val="253A5D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Reference: Mario </a:t>
            </a:r>
            <a:r>
              <a:rPr lang="en-US" dirty="0" err="1" smtClean="0">
                <a:solidFill>
                  <a:srgbClr val="253A5D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Casu</a:t>
            </a:r>
            <a:r>
              <a:rPr lang="en-US" dirty="0" smtClean="0">
                <a:solidFill>
                  <a:srgbClr val="253A5D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 mario.casu@polito.it</a:t>
            </a:r>
            <a:endParaRPr lang="en-US" b="1" dirty="0">
              <a:solidFill>
                <a:srgbClr val="253A5D"/>
              </a:solidFill>
              <a:latin typeface="Arial Narrow" pitchFamily="34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179512" y="2276872"/>
            <a:ext cx="4320480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Specific topics: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Virtual platform for fast HW/SW co-simulation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High-level synthesis of accelerators and network-interfaces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Dynamic Voltage and Frequency Scaling (DVFS) for tiles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NoC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Latency-Insensitive RTL design of processor/memory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Parameterized synthesis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HW/SW interaction through platform API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Platform Services and Tile Managers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8" name="Content Placeholder 9" descr="archexampleand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7" y="2420888"/>
            <a:ext cx="4860033" cy="252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dirty="0" smtClean="0">
                <a:latin typeface="Helvetica Narrow" charset="0"/>
                <a:ea typeface="DejaVu Sans" charset="0"/>
                <a:cs typeface="DejaVu Sans" charset="0"/>
              </a:rPr>
              <a:t>System and micro-system </a:t>
            </a:r>
            <a:r>
              <a:rPr lang="it-IT" dirty="0" err="1" smtClean="0">
                <a:latin typeface="Helvetica Narrow" charset="0"/>
                <a:ea typeface="DejaVu Sans" charset="0"/>
                <a:cs typeface="DejaVu Sans" charset="0"/>
              </a:rPr>
              <a:t>integration</a:t>
            </a:r>
            <a:endParaRPr lang="it-IT" dirty="0">
              <a:latin typeface="Helvetica Narrow" charset="0"/>
              <a:ea typeface="DejaVu Sans" charset="0"/>
              <a:cs typeface="DejaVu San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332163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8B8B8B"/>
                </a:solidFill>
                <a:ea typeface="DejaVu Sans" charset="0"/>
                <a:cs typeface="DejaVu Sans" charset="0"/>
              </a:rPr>
              <a:t>Electronics Group</a:t>
            </a:r>
            <a:endParaRPr lang="en-US" sz="1200" dirty="0">
              <a:solidFill>
                <a:srgbClr val="8B8B8B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68655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FAFF039-0E49-4B39-9B04-35C9548872B9}" type="slidenum">
              <a:rPr lang="en-US" sz="1200">
                <a:solidFill>
                  <a:srgbClr val="8B8B8B"/>
                </a:solidFill>
                <a:ea typeface="DejaVu Sans" charset="0"/>
                <a:cs typeface="DejaVu Sans" charset="0"/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200">
              <a:solidFill>
                <a:srgbClr val="8B8B8B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7544" y="1052736"/>
            <a:ext cx="4028256" cy="475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2900">
              <a:buSzPct val="100000"/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charset="0"/>
                <a:ea typeface="DejaVu Sans" charset="0"/>
                <a:cs typeface="DejaVu Sans" charset="0"/>
              </a:rPr>
              <a:t>Smart packaging</a:t>
            </a:r>
          </a:p>
          <a:p>
            <a:pPr marL="342900" indent="-342900">
              <a:buSzPct val="100000"/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dirty="0" err="1" smtClean="0">
                <a:solidFill>
                  <a:srgbClr val="000000"/>
                </a:solidFill>
                <a:latin typeface="Arial Narrow" charset="0"/>
                <a:ea typeface="DejaVu Sans" charset="0"/>
                <a:cs typeface="DejaVu Sans" charset="0"/>
              </a:rPr>
              <a:t>Microfluidics</a:t>
            </a:r>
            <a:endParaRPr lang="it-IT" sz="2400" dirty="0">
              <a:solidFill>
                <a:srgbClr val="000000"/>
              </a:solidFill>
              <a:latin typeface="Arial Narrow" charset="0"/>
              <a:ea typeface="DejaVu Sans" charset="0"/>
              <a:cs typeface="DejaVu Sans" charset="0"/>
            </a:endParaRPr>
          </a:p>
          <a:p>
            <a:pPr marL="342900" indent="-342900">
              <a:buSzPct val="100000"/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dirty="0" err="1">
                <a:solidFill>
                  <a:srgbClr val="000000"/>
                </a:solidFill>
                <a:latin typeface="Arial Narrow" charset="0"/>
                <a:ea typeface="DejaVu Sans" charset="0"/>
                <a:cs typeface="DejaVu Sans" charset="0"/>
              </a:rPr>
              <a:t>Polymeric</a:t>
            </a:r>
            <a:r>
              <a:rPr lang="it-IT" sz="2400" dirty="0">
                <a:solidFill>
                  <a:srgbClr val="000000"/>
                </a:solidFill>
                <a:latin typeface="Arial Narrow" charset="0"/>
                <a:ea typeface="DejaVu Sans" charset="0"/>
                <a:cs typeface="DejaVu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latin typeface="Arial Narrow" charset="0"/>
                <a:ea typeface="DejaVu Sans" charset="0"/>
                <a:cs typeface="DejaVu Sans" charset="0"/>
              </a:rPr>
              <a:t>electronics</a:t>
            </a:r>
            <a:endParaRPr lang="it-IT" sz="2400" dirty="0">
              <a:solidFill>
                <a:srgbClr val="000000"/>
              </a:solidFill>
              <a:latin typeface="Arial Narrow" charset="0"/>
              <a:ea typeface="DejaVu Sans" charset="0"/>
              <a:cs typeface="DejaVu Sans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499992" y="980728"/>
            <a:ext cx="4445000" cy="1656184"/>
          </a:xfrm>
          <a:prstGeom prst="rect">
            <a:avLst/>
          </a:prstGeom>
          <a:noFill/>
          <a:ln w="73080">
            <a:solidFill>
              <a:srgbClr val="198A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96752"/>
            <a:ext cx="1747837" cy="116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1747837" cy="116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07504" y="5301208"/>
            <a:ext cx="3429000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 eaLnBrk="0" hangingPunct="0">
              <a:lnSpc>
                <a:spcPct val="90000"/>
              </a:lnSpc>
              <a:spcBef>
                <a:spcPts val="700"/>
              </a:spcBef>
              <a:buClr>
                <a:srgbClr val="253A5D"/>
              </a:buClr>
              <a:buFont typeface="Arial Narrow" pitchFamily="34" charset="0"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 err="1" smtClean="0">
                <a:solidFill>
                  <a:srgbClr val="253A5D"/>
                </a:solidFill>
                <a:latin typeface="Arial Narrow" pitchFamily="34" charset="0"/>
                <a:ea typeface="Bitstream Vera Sans" charset="0"/>
                <a:cs typeface="Bitstream Vera Sans" charset="0"/>
              </a:rPr>
              <a:t>Reference:danilo.demarchi@polito.it</a:t>
            </a:r>
            <a:endParaRPr lang="en-US" b="1" dirty="0">
              <a:solidFill>
                <a:srgbClr val="253A5D"/>
              </a:solidFill>
              <a:latin typeface="Arial Narrow" pitchFamily="34" charset="0"/>
              <a:ea typeface="Bitstream Vera Sans" charset="0"/>
              <a:cs typeface="Bitstream Vera Sans" charset="0"/>
            </a:endParaRPr>
          </a:p>
        </p:txBody>
      </p:sp>
      <p:pic>
        <p:nvPicPr>
          <p:cNvPr id="11" name="Immagine 15" descr="system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440" y="3068960"/>
            <a:ext cx="18827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o 15"/>
          <p:cNvGrpSpPr>
            <a:grpSpLocks/>
          </p:cNvGrpSpPr>
          <p:nvPr/>
        </p:nvGrpSpPr>
        <p:grpSpPr bwMode="auto">
          <a:xfrm>
            <a:off x="4671789" y="3465488"/>
            <a:ext cx="1697038" cy="1689100"/>
            <a:chOff x="1276350" y="1255713"/>
            <a:chExt cx="6592888" cy="5286375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350" y="1255713"/>
              <a:ext cx="6592888" cy="5286375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4810" y="1255713"/>
              <a:ext cx="2368258" cy="1878054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pic>
      </p:grpSp>
      <p:sp>
        <p:nvSpPr>
          <p:cNvPr id="16" name="CustomShape 5"/>
          <p:cNvSpPr>
            <a:spLocks noChangeArrowheads="1"/>
          </p:cNvSpPr>
          <p:nvPr/>
        </p:nvSpPr>
        <p:spPr bwMode="auto">
          <a:xfrm>
            <a:off x="4499992" y="3017819"/>
            <a:ext cx="4445000" cy="2612256"/>
          </a:xfrm>
          <a:prstGeom prst="rect">
            <a:avLst/>
          </a:prstGeom>
          <a:noFill/>
          <a:ln w="73080">
            <a:solidFill>
              <a:srgbClr val="198A8A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23528" y="2536081"/>
            <a:ext cx="4032448" cy="2612256"/>
          </a:xfrm>
          <a:prstGeom prst="rect">
            <a:avLst/>
          </a:prstGeom>
          <a:noFill/>
          <a:ln w="73080">
            <a:solidFill>
              <a:srgbClr val="198A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754" y="2636912"/>
            <a:ext cx="3494945" cy="2427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t">
      <a:majorFont>
        <a:latin typeface="Helvetica Narrow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990</Words>
  <Application>Microsoft Office PowerPoint</Application>
  <PresentationFormat>On-screen Show (4:3)</PresentationFormat>
  <Paragraphs>316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Bitstream Vera Sans</vt:lpstr>
      <vt:lpstr>Calibri</vt:lpstr>
      <vt:lpstr>DejaVu Sans</vt:lpstr>
      <vt:lpstr>Helvetica</vt:lpstr>
      <vt:lpstr>Helvetica Narrow</vt:lpstr>
      <vt:lpstr>Times New Roman</vt:lpstr>
      <vt:lpstr>Wingdings</vt:lpstr>
      <vt:lpstr>Tema di Office</vt:lpstr>
      <vt:lpstr>PowerPoint Presentation</vt:lpstr>
      <vt:lpstr>Challenges</vt:lpstr>
      <vt:lpstr>Research expertise portfolio</vt:lpstr>
      <vt:lpstr>Research expertise portfolio</vt:lpstr>
      <vt:lpstr>Research expertise portfolio</vt:lpstr>
      <vt:lpstr>VLSI Design Group</vt:lpstr>
      <vt:lpstr>Digital Baseband processing architectures</vt:lpstr>
      <vt:lpstr>Platform architecture for multicore SoCs with specialized accelerators</vt:lpstr>
      <vt:lpstr>System and micro-system integration</vt:lpstr>
      <vt:lpstr>Biosensors</vt:lpstr>
      <vt:lpstr>Micro-Electronics Group</vt:lpstr>
      <vt:lpstr>High-Level Synthesis from concurrent models</vt:lpstr>
      <vt:lpstr>Capacitive sensing for indoor location</vt:lpstr>
      <vt:lpstr>HW/SW for Low Cost Avionics</vt:lpstr>
      <vt:lpstr>International cooperation: Zero Robotics and SPHERES</vt:lpstr>
      <vt:lpstr>Parallelization of legacy SW code for HW or multi-core implementation</vt:lpstr>
      <vt:lpstr>Model-based Wireless Sensor Network design</vt:lpstr>
      <vt:lpstr>Model-based Wireless Sensor Network design</vt:lpstr>
      <vt:lpstr>Embedded systems and control algorithms for mechatronics</vt:lpstr>
      <vt:lpstr>Research expertise portfolio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sragozzi</dc:creator>
  <cp:lastModifiedBy>Luciano Lavagno</cp:lastModifiedBy>
  <cp:revision>79</cp:revision>
  <dcterms:created xsi:type="dcterms:W3CDTF">2012-07-09T12:39:58Z</dcterms:created>
  <dcterms:modified xsi:type="dcterms:W3CDTF">2016-09-22T18:31:05Z</dcterms:modified>
</cp:coreProperties>
</file>