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69" r:id="rId5"/>
    <p:sldId id="270" r:id="rId6"/>
    <p:sldId id="258" r:id="rId7"/>
    <p:sldId id="263" r:id="rId8"/>
    <p:sldId id="259" r:id="rId9"/>
    <p:sldId id="262" r:id="rId10"/>
    <p:sldId id="261" r:id="rId11"/>
    <p:sldId id="260" r:id="rId12"/>
    <p:sldId id="266" r:id="rId13"/>
    <p:sldId id="265" r:id="rId14"/>
    <p:sldId id="272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2D6"/>
    <a:srgbClr val="FFCC00"/>
    <a:srgbClr val="111111"/>
    <a:srgbClr val="00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9" autoAdjust="0"/>
    <p:restoredTop sz="94660"/>
  </p:normalViewPr>
  <p:slideViewPr>
    <p:cSldViewPr>
      <p:cViewPr varScale="1">
        <p:scale>
          <a:sx n="84" d="100"/>
          <a:sy n="84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9046-47F4-4C1A-B452-2AE45C27D8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DFE1-95AA-4054-847F-DD27CAD941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2B5A-2525-49F0-8CE8-204A0F47A3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E84A-6003-4239-AE3D-55B3848A98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5638-6981-4518-9CBD-7F15411536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AB92-5536-4F8F-830F-EF6327D034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8B95-8E7B-4A69-BE39-0198383C0B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0ED4-E8A3-4E86-8786-A59D2A4BF1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17FF-EAA9-4F72-AEC5-90BA1AD53A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3ED0-0142-44DD-BE9D-2041F32214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A4D6-7226-43B0-97D8-EFEE7DA072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89A342-AAEA-4BA6-828A-15D74EC5AB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0"/>
            <a:ext cx="9455150" cy="908050"/>
          </a:xfrm>
          <a:solidFill>
            <a:srgbClr val="111111"/>
          </a:solidFill>
        </p:spPr>
        <p:txBody>
          <a:bodyPr/>
          <a:lstStyle/>
          <a:p>
            <a:pPr algn="l" eaLnBrk="1" hangingPunct="1"/>
            <a:r>
              <a:rPr lang="it-IT" sz="4000" b="1" dirty="0" smtClean="0">
                <a:solidFill>
                  <a:srgbClr val="BBB2D6"/>
                </a:solidFill>
              </a:rPr>
              <a:t>Pisa</a:t>
            </a:r>
            <a:r>
              <a:rPr lang="it-IT" sz="4000" b="1" dirty="0" smtClean="0">
                <a:solidFill>
                  <a:schemeClr val="bg1"/>
                </a:solidFill>
              </a:rPr>
              <a:t>, </a:t>
            </a:r>
            <a:r>
              <a:rPr lang="it-IT" sz="4000" b="1" dirty="0" smtClean="0">
                <a:solidFill>
                  <a:srgbClr val="FFCC00"/>
                </a:solidFill>
              </a:rPr>
              <a:t>Italy</a:t>
            </a:r>
          </a:p>
        </p:txBody>
      </p:sp>
      <p:pic>
        <p:nvPicPr>
          <p:cNvPr id="13314" name="Picture 7" descr="logo tecip 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438775"/>
            <a:ext cx="3276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1" descr="heade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6896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 l="36398" t="20279" r="356" b="4327"/>
          <a:stretch>
            <a:fillRect/>
          </a:stretch>
        </p:blipFill>
        <p:spPr bwMode="auto">
          <a:xfrm>
            <a:off x="2339975" y="836613"/>
            <a:ext cx="64087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30118" t="28792" b="12141"/>
          <a:stretch>
            <a:fillRect/>
          </a:stretch>
        </p:blipFill>
        <p:spPr bwMode="auto">
          <a:xfrm>
            <a:off x="395288" y="908050"/>
            <a:ext cx="424973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3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 l="29532" t="28792" b="12891"/>
          <a:stretch>
            <a:fillRect/>
          </a:stretch>
        </p:blipFill>
        <p:spPr bwMode="auto">
          <a:xfrm>
            <a:off x="1187450" y="3789363"/>
            <a:ext cx="42719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24"/>
          <p:cNvSpPr>
            <a:spLocks noChangeArrowheads="1"/>
          </p:cNvSpPr>
          <p:nvPr/>
        </p:nvSpPr>
        <p:spPr bwMode="auto">
          <a:xfrm>
            <a:off x="4932363" y="4076700"/>
            <a:ext cx="2306637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San Galgano (Siena)</a:t>
            </a:r>
          </a:p>
        </p:txBody>
      </p:sp>
      <p:sp>
        <p:nvSpPr>
          <p:cNvPr id="23558" name="Oval 25"/>
          <p:cNvSpPr>
            <a:spLocks noChangeArrowheads="1"/>
          </p:cNvSpPr>
          <p:nvPr/>
        </p:nvSpPr>
        <p:spPr bwMode="auto">
          <a:xfrm>
            <a:off x="5867400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 l="36398" t="20279" r="356" b="4327"/>
          <a:stretch>
            <a:fillRect/>
          </a:stretch>
        </p:blipFill>
        <p:spPr bwMode="auto">
          <a:xfrm>
            <a:off x="2339975" y="836613"/>
            <a:ext cx="64087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ponte_del_diavolo_borgoamozzano"/>
          <p:cNvPicPr>
            <a:picLocks noChangeAspect="1" noChangeArrowheads="1"/>
          </p:cNvPicPr>
          <p:nvPr/>
        </p:nvPicPr>
        <p:blipFill>
          <a:blip r:embed="rId3"/>
          <a:srcRect t="17491"/>
          <a:stretch>
            <a:fillRect/>
          </a:stretch>
        </p:blipFill>
        <p:spPr bwMode="auto">
          <a:xfrm>
            <a:off x="250825" y="1125538"/>
            <a:ext cx="4048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Il-ponte-del-Diavo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284538"/>
            <a:ext cx="52609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26"/>
          <p:cNvSpPr>
            <a:spLocks noChangeArrowheads="1"/>
          </p:cNvSpPr>
          <p:nvPr/>
        </p:nvSpPr>
        <p:spPr bwMode="auto">
          <a:xfrm>
            <a:off x="4643438" y="3573463"/>
            <a:ext cx="288131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Borgo a Mozzano (Lucca)</a:t>
            </a:r>
          </a:p>
        </p:txBody>
      </p:sp>
      <p:sp>
        <p:nvSpPr>
          <p:cNvPr id="24582" name="Oval 27"/>
          <p:cNvSpPr>
            <a:spLocks noChangeArrowheads="1"/>
          </p:cNvSpPr>
          <p:nvPr/>
        </p:nvSpPr>
        <p:spPr bwMode="auto">
          <a:xfrm>
            <a:off x="5003800" y="22050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 l="36398" t="20279" r="356" b="4327"/>
          <a:stretch>
            <a:fillRect/>
          </a:stretch>
        </p:blipFill>
        <p:spPr bwMode="auto">
          <a:xfrm>
            <a:off x="2339975" y="836613"/>
            <a:ext cx="64087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San_Gimignano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0350"/>
            <a:ext cx="4945063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 descr="San-Gimignano-Piazza-della-Cisterna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179388" y="3429000"/>
            <a:ext cx="54546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12"/>
          <p:cNvSpPr>
            <a:spLocks noChangeArrowheads="1"/>
          </p:cNvSpPr>
          <p:nvPr/>
        </p:nvSpPr>
        <p:spPr bwMode="auto">
          <a:xfrm>
            <a:off x="4859338" y="4149725"/>
            <a:ext cx="288131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San Gimignano (Siena)</a:t>
            </a:r>
          </a:p>
        </p:txBody>
      </p:sp>
      <p:sp>
        <p:nvSpPr>
          <p:cNvPr id="25606" name="Oval 13"/>
          <p:cNvSpPr>
            <a:spLocks noChangeArrowheads="1"/>
          </p:cNvSpPr>
          <p:nvPr/>
        </p:nvSpPr>
        <p:spPr bwMode="auto">
          <a:xfrm>
            <a:off x="5867400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l="36398" t="20279" r="356" b="4327"/>
          <a:stretch>
            <a:fillRect/>
          </a:stretch>
        </p:blipFill>
        <p:spPr bwMode="auto">
          <a:xfrm>
            <a:off x="2339975" y="836613"/>
            <a:ext cx="64087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2" descr="01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254625" y="476250"/>
            <a:ext cx="38893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4" descr="porto-venere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250825" y="3806825"/>
            <a:ext cx="40687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3" descr="blog-porto-venere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3995738" y="3500438"/>
            <a:ext cx="437356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5"/>
          <p:cNvSpPr>
            <a:spLocks noChangeArrowheads="1"/>
          </p:cNvSpPr>
          <p:nvPr/>
        </p:nvSpPr>
        <p:spPr bwMode="auto">
          <a:xfrm>
            <a:off x="684213" y="3284538"/>
            <a:ext cx="288131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Porto Venere (Spezia)</a:t>
            </a:r>
          </a:p>
        </p:txBody>
      </p:sp>
      <p:sp>
        <p:nvSpPr>
          <p:cNvPr id="26631" name="Oval 16"/>
          <p:cNvSpPr>
            <a:spLocks noChangeArrowheads="1"/>
          </p:cNvSpPr>
          <p:nvPr/>
        </p:nvSpPr>
        <p:spPr bwMode="auto">
          <a:xfrm>
            <a:off x="4140200" y="19891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2" descr="ANd9GcSxP4Bw6EUJMtnG4vCm_hUdRLwCb-zl3Ky6mTY67qWPwUgQxkxu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39608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it-IT" sz="3200" smtClean="0">
                <a:solidFill>
                  <a:srgbClr val="000066"/>
                </a:solidFill>
              </a:rPr>
              <a:t>and, of course good wines and food</a:t>
            </a:r>
          </a:p>
        </p:txBody>
      </p:sp>
      <p:pic>
        <p:nvPicPr>
          <p:cNvPr id="27651" name="Picture 10" descr="tosc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196975"/>
            <a:ext cx="4381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4" descr="toscana-vino-ro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292600"/>
            <a:ext cx="29527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6" descr="vino-chiant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365625"/>
            <a:ext cx="26273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8" descr="Percorsi-sensoriali-in-Toscana-accompagnati-da-Dante-e-Carducci-arte-cibo-e-natura-nei-Parchi-lettera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797425"/>
            <a:ext cx="24479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4" descr="bistecca-fiorentina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1125538"/>
            <a:ext cx="234156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0" descr="ANd9GcQEOzvwx16yTlLSqOYN5C3Azw6XBLbsThlKQPL6S3haGr2aK-LKA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412875"/>
            <a:ext cx="22336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l" eaLnBrk="1" hangingPunct="1"/>
            <a:r>
              <a:rPr lang="it-IT" sz="3200" smtClean="0">
                <a:solidFill>
                  <a:srgbClr val="000066"/>
                </a:solidFill>
              </a:rPr>
              <a:t>Where is Pisa</a:t>
            </a:r>
          </a:p>
        </p:txBody>
      </p:sp>
      <p:pic>
        <p:nvPicPr>
          <p:cNvPr id="14338" name="Picture 15" descr="tosc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300672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7" descr="cartina-tosc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13113"/>
            <a:ext cx="30861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8"/>
          <p:cNvPicPr>
            <a:picLocks noChangeAspect="1" noChangeArrowheads="1"/>
          </p:cNvPicPr>
          <p:nvPr/>
        </p:nvPicPr>
        <p:blipFill>
          <a:blip r:embed="rId4"/>
          <a:srcRect l="30440" t="22932" r="8708"/>
          <a:stretch>
            <a:fillRect/>
          </a:stretch>
        </p:blipFill>
        <p:spPr bwMode="auto">
          <a:xfrm>
            <a:off x="4643438" y="0"/>
            <a:ext cx="482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Oval 19"/>
          <p:cNvSpPr>
            <a:spLocks noChangeArrowheads="1"/>
          </p:cNvSpPr>
          <p:nvPr/>
        </p:nvSpPr>
        <p:spPr bwMode="auto">
          <a:xfrm>
            <a:off x="3924300" y="4292600"/>
            <a:ext cx="503238" cy="504825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Oval 20"/>
          <p:cNvSpPr>
            <a:spLocks noChangeArrowheads="1"/>
          </p:cNvSpPr>
          <p:nvPr/>
        </p:nvSpPr>
        <p:spPr bwMode="auto">
          <a:xfrm>
            <a:off x="7237413" y="2925763"/>
            <a:ext cx="71437" cy="71437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Oval 21"/>
          <p:cNvSpPr>
            <a:spLocks noChangeArrowheads="1"/>
          </p:cNvSpPr>
          <p:nvPr/>
        </p:nvSpPr>
        <p:spPr bwMode="auto">
          <a:xfrm>
            <a:off x="6804025" y="1700213"/>
            <a:ext cx="71438" cy="71437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4" name="Oval 22"/>
          <p:cNvSpPr>
            <a:spLocks noChangeArrowheads="1"/>
          </p:cNvSpPr>
          <p:nvPr/>
        </p:nvSpPr>
        <p:spPr bwMode="auto">
          <a:xfrm>
            <a:off x="7164388" y="693738"/>
            <a:ext cx="71437" cy="71437"/>
          </a:xfrm>
          <a:prstGeom prst="ellipse">
            <a:avLst/>
          </a:prstGeom>
          <a:solidFill>
            <a:srgbClr val="000080"/>
          </a:solidFill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5" name="Oval 23"/>
          <p:cNvSpPr>
            <a:spLocks noChangeArrowheads="1"/>
          </p:cNvSpPr>
          <p:nvPr/>
        </p:nvSpPr>
        <p:spPr bwMode="auto">
          <a:xfrm>
            <a:off x="8604250" y="1270000"/>
            <a:ext cx="71438" cy="71438"/>
          </a:xfrm>
          <a:prstGeom prst="ellipse">
            <a:avLst/>
          </a:prstGeom>
          <a:solidFill>
            <a:srgbClr val="000080"/>
          </a:solidFill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6" name="Text Box 24"/>
          <p:cNvSpPr txBox="1">
            <a:spLocks noChangeArrowheads="1"/>
          </p:cNvSpPr>
          <p:nvPr/>
        </p:nvSpPr>
        <p:spPr bwMode="auto">
          <a:xfrm>
            <a:off x="7451725" y="2924175"/>
            <a:ext cx="9366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/>
              <a:t>AIRPORT</a:t>
            </a:r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5651500" y="1773238"/>
            <a:ext cx="9366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/>
              <a:t>RAILWAY</a:t>
            </a:r>
          </a:p>
        </p:txBody>
      </p:sp>
      <p:sp>
        <p:nvSpPr>
          <p:cNvPr id="14348" name="Text Box 26"/>
          <p:cNvSpPr txBox="1">
            <a:spLocks noChangeArrowheads="1"/>
          </p:cNvSpPr>
          <p:nvPr/>
        </p:nvSpPr>
        <p:spPr bwMode="auto">
          <a:xfrm>
            <a:off x="7596188" y="404813"/>
            <a:ext cx="11525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/>
              <a:t>SCUOLA S. ANNA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l" eaLnBrk="1" hangingPunct="1"/>
            <a:r>
              <a:rPr lang="it-IT" sz="3200" smtClean="0">
                <a:solidFill>
                  <a:srgbClr val="000066"/>
                </a:solidFill>
              </a:rPr>
              <a:t>Flight connections (How to get there)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 l="9746" t="27231" r="24126" b="13785"/>
          <a:stretch>
            <a:fillRect/>
          </a:stretch>
        </p:blipFill>
        <p:spPr bwMode="auto">
          <a:xfrm>
            <a:off x="2124075" y="1989138"/>
            <a:ext cx="68405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12"/>
          <p:cNvGrpSpPr>
            <a:grpSpLocks/>
          </p:cNvGrpSpPr>
          <p:nvPr/>
        </p:nvGrpSpPr>
        <p:grpSpPr bwMode="auto">
          <a:xfrm>
            <a:off x="323850" y="3573463"/>
            <a:ext cx="6624638" cy="1727200"/>
            <a:chOff x="204" y="2251"/>
            <a:chExt cx="4173" cy="1088"/>
          </a:xfrm>
        </p:grpSpPr>
        <p:sp>
          <p:nvSpPr>
            <p:cNvPr id="15367" name="Line 4"/>
            <p:cNvSpPr>
              <a:spLocks noChangeShapeType="1"/>
            </p:cNvSpPr>
            <p:nvPr/>
          </p:nvSpPr>
          <p:spPr bwMode="auto">
            <a:xfrm flipH="1" flipV="1">
              <a:off x="1020" y="2432"/>
              <a:ext cx="2450" cy="907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68" name="AutoShape 5"/>
            <p:cNvSpPr>
              <a:spLocks noChangeArrowheads="1"/>
            </p:cNvSpPr>
            <p:nvPr/>
          </p:nvSpPr>
          <p:spPr bwMode="auto">
            <a:xfrm>
              <a:off x="204" y="2296"/>
              <a:ext cx="816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600" b="1"/>
                <a:t>NEW YORK</a:t>
              </a:r>
            </a:p>
          </p:txBody>
        </p:sp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 flipH="1" flipV="1">
              <a:off x="2971" y="2840"/>
              <a:ext cx="499" cy="454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 flipV="1">
              <a:off x="3515" y="2886"/>
              <a:ext cx="91" cy="408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 flipH="1" flipV="1">
              <a:off x="2880" y="2523"/>
              <a:ext cx="635" cy="771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72" name="AutoShape 9"/>
            <p:cNvSpPr>
              <a:spLocks noChangeArrowheads="1"/>
            </p:cNvSpPr>
            <p:nvPr/>
          </p:nvSpPr>
          <p:spPr bwMode="auto">
            <a:xfrm>
              <a:off x="2426" y="2704"/>
              <a:ext cx="499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600" b="1"/>
                <a:t>PARIS</a:t>
              </a:r>
            </a:p>
          </p:txBody>
        </p:sp>
        <p:sp>
          <p:nvSpPr>
            <p:cNvPr id="15373" name="AutoShape 10"/>
            <p:cNvSpPr>
              <a:spLocks noChangeArrowheads="1"/>
            </p:cNvSpPr>
            <p:nvPr/>
          </p:nvSpPr>
          <p:spPr bwMode="auto">
            <a:xfrm>
              <a:off x="2517" y="2251"/>
              <a:ext cx="681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600" b="1"/>
                <a:t>LONDON</a:t>
              </a:r>
            </a:p>
          </p:txBody>
        </p:sp>
        <p:sp>
          <p:nvSpPr>
            <p:cNvPr id="15374" name="AutoShape 11"/>
            <p:cNvSpPr>
              <a:spLocks noChangeArrowheads="1"/>
            </p:cNvSpPr>
            <p:nvPr/>
          </p:nvSpPr>
          <p:spPr bwMode="auto">
            <a:xfrm>
              <a:off x="3696" y="2704"/>
              <a:ext cx="681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600" b="1"/>
                <a:t>MUNICH</a:t>
              </a:r>
            </a:p>
          </p:txBody>
        </p:sp>
      </p:grp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539750" y="2492375"/>
            <a:ext cx="3024188" cy="647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/>
              <a:t>Intercontinental routes</a:t>
            </a:r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>
            <a:off x="4716463" y="1052513"/>
            <a:ext cx="3816350" cy="10810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/>
              <a:t>European connections</a:t>
            </a:r>
          </a:p>
          <a:p>
            <a:pPr algn="ctr"/>
            <a:r>
              <a:rPr lang="it-IT" sz="2000" b="1">
                <a:solidFill>
                  <a:srgbClr val="800000"/>
                </a:solidFill>
              </a:rPr>
              <a:t>Hub for the main low-cost carriers in Europe</a:t>
            </a:r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>
            <a:off x="250825" y="4437063"/>
            <a:ext cx="2736850" cy="1944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/>
              <a:t>Pisa airport is only 10 minutes to the city center</a:t>
            </a:r>
          </a:p>
          <a:p>
            <a:pPr algn="ctr"/>
            <a:r>
              <a:rPr lang="it-IT" sz="2000" b="1"/>
              <a:t>(with a train connection to the railway station)</a:t>
            </a:r>
            <a:endParaRPr lang="it-IT" sz="20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68313" y="260350"/>
            <a:ext cx="8675687" cy="682625"/>
          </a:xfrm>
        </p:spPr>
        <p:txBody>
          <a:bodyPr/>
          <a:lstStyle/>
          <a:p>
            <a:pPr algn="l" eaLnBrk="1" hangingPunct="1"/>
            <a:r>
              <a:rPr lang="it-IT" sz="3200" smtClean="0">
                <a:solidFill>
                  <a:srgbClr val="000066"/>
                </a:solidFill>
              </a:rPr>
              <a:t>A city of academic and scientific tradition</a:t>
            </a:r>
          </a:p>
        </p:txBody>
      </p:sp>
      <p:pic>
        <p:nvPicPr>
          <p:cNvPr id="16386" name="Picture 4" descr="normale-pi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55800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SCUOLA+NORMALE+DI+PI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1092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068638"/>
            <a:ext cx="1866900" cy="139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111111">
                <a:alpha val="50000"/>
              </a:srgbClr>
            </a:outerShdw>
          </a:effectLst>
        </p:spPr>
      </p:pic>
      <p:pic>
        <p:nvPicPr>
          <p:cNvPr id="15370" name="Picture 10" descr="250px-Carlo_Rub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068638"/>
            <a:ext cx="1398588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372" name="Picture 12" descr="CARDUCCI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365625"/>
            <a:ext cx="11699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91" name="Picture 14" descr="File:SSSUP stemm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1052513"/>
            <a:ext cx="11318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ssup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2276475"/>
            <a:ext cx="34194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8" descr="logo-universita-pis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4941888"/>
            <a:ext cx="1512888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0" descr="http://www.iit.cnr.it/sites/all/themes/IIT/images/CNRLogoScritt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5661025"/>
            <a:ext cx="38195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6" descr="gioco-del-ponte-2012"/>
          <p:cNvPicPr>
            <a:picLocks noChangeAspect="1" noChangeArrowheads="1"/>
          </p:cNvPicPr>
          <p:nvPr/>
        </p:nvPicPr>
        <p:blipFill>
          <a:blip r:embed="rId2"/>
          <a:srcRect l="2936"/>
          <a:stretch>
            <a:fillRect/>
          </a:stretch>
        </p:blipFill>
        <p:spPr bwMode="auto">
          <a:xfrm>
            <a:off x="5651500" y="1341438"/>
            <a:ext cx="34925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68313" y="260350"/>
            <a:ext cx="8675687" cy="682625"/>
          </a:xfrm>
        </p:spPr>
        <p:txBody>
          <a:bodyPr/>
          <a:lstStyle/>
          <a:p>
            <a:pPr algn="l" eaLnBrk="1" hangingPunct="1"/>
            <a:r>
              <a:rPr lang="it-IT" sz="3200" smtClean="0">
                <a:solidFill>
                  <a:srgbClr val="000066"/>
                </a:solidFill>
              </a:rPr>
              <a:t>With lots of events in June …</a:t>
            </a:r>
          </a:p>
        </p:txBody>
      </p:sp>
      <p:pic>
        <p:nvPicPr>
          <p:cNvPr id="17411" name="Picture 4" descr="15724c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20097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iPhone%2B1296"/>
          <p:cNvPicPr>
            <a:picLocks noChangeAspect="1" noChangeArrowheads="1"/>
          </p:cNvPicPr>
          <p:nvPr/>
        </p:nvPicPr>
        <p:blipFill>
          <a:blip r:embed="rId4"/>
          <a:srcRect b="36559"/>
          <a:stretch>
            <a:fillRect/>
          </a:stretch>
        </p:blipFill>
        <p:spPr bwMode="auto">
          <a:xfrm>
            <a:off x="4067175" y="4451350"/>
            <a:ext cx="50768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giocoponte2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1908175" y="908050"/>
            <a:ext cx="39655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1-726x2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5867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ANd9GcTYlacMmr1oa1ky1CjoAwLulJG49AVDeRiGe5q_KVIXl7tLGD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57788"/>
            <a:ext cx="2686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 eaLnBrk="1" hangingPunct="1"/>
            <a:r>
              <a:rPr lang="it-IT" sz="3200" smtClean="0">
                <a:solidFill>
                  <a:srgbClr val="000066"/>
                </a:solidFill>
              </a:rPr>
              <a:t>Train connections …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 l="36398" t="20279" r="356" b="4327"/>
          <a:stretch>
            <a:fillRect/>
          </a:stretch>
        </p:blipFill>
        <p:spPr bwMode="auto">
          <a:xfrm>
            <a:off x="2339975" y="836613"/>
            <a:ext cx="64087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 rot="-140892">
            <a:off x="5003800" y="2565400"/>
            <a:ext cx="1079500" cy="215900"/>
          </a:xfrm>
          <a:prstGeom prst="rightArrow">
            <a:avLst>
              <a:gd name="adj1" fmla="val 57713"/>
              <a:gd name="adj2" fmla="val 1308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 rot="-2368326">
            <a:off x="6227763" y="2376488"/>
            <a:ext cx="292100" cy="4365625"/>
          </a:xfrm>
          <a:prstGeom prst="downArrow">
            <a:avLst>
              <a:gd name="adj1" fmla="val 49778"/>
              <a:gd name="adj2" fmla="val 1549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6227763" y="2349500"/>
            <a:ext cx="1511300" cy="649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/>
              <a:t>Firenze</a:t>
            </a:r>
          </a:p>
          <a:p>
            <a:pPr algn="ctr"/>
            <a:r>
              <a:rPr lang="it-IT" dirty="0"/>
              <a:t>80km – 1h</a:t>
            </a: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364163" y="5805488"/>
            <a:ext cx="1655762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Rome</a:t>
            </a:r>
          </a:p>
          <a:p>
            <a:pPr algn="ctr"/>
            <a:r>
              <a:rPr lang="it-IT"/>
              <a:t>320km – 2h50’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it-IT" sz="3200" smtClean="0">
                <a:solidFill>
                  <a:srgbClr val="000066"/>
                </a:solidFill>
              </a:rPr>
              <a:t>Dolci colline…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 l="36398" t="24997" r="356" b="4327"/>
          <a:stretch>
            <a:fillRect/>
          </a:stretch>
        </p:blipFill>
        <p:spPr bwMode="auto">
          <a:xfrm>
            <a:off x="2339975" y="1196975"/>
            <a:ext cx="6408738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8" descr="primo-maggio-ponte-toscana-val-dorcia-agriturismo-bed-brekfast-siena-crete-senesi-pienza-san-quirico-galgano-antimo-brunello-j-550x3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43751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0" descr="ANd9GcQI7aOoX__YyYhvSzo37Oq_y4xdPYi7R5XfEaLFHF5m08hvZAg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84313"/>
            <a:ext cx="52181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5" descr="tosc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213100"/>
            <a:ext cx="41386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 l="36398" t="20279" r="356" b="4327"/>
          <a:stretch>
            <a:fillRect/>
          </a:stretch>
        </p:blipFill>
        <p:spPr bwMode="auto">
          <a:xfrm>
            <a:off x="2339975" y="836613"/>
            <a:ext cx="64087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7" descr="7437700-dettagli-architettonici-della-facciata-del-duomo--siena-toscana-italia-il-duomo-di-siena-che-e-st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43021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1" descr="firenze-duomo"/>
          <p:cNvPicPr>
            <a:picLocks noChangeAspect="1" noChangeArrowheads="1"/>
          </p:cNvPicPr>
          <p:nvPr/>
        </p:nvPicPr>
        <p:blipFill>
          <a:blip r:embed="rId4">
            <a:lum bright="-12000" contrast="6000"/>
          </a:blip>
          <a:srcRect/>
          <a:stretch>
            <a:fillRect/>
          </a:stretch>
        </p:blipFill>
        <p:spPr bwMode="auto">
          <a:xfrm>
            <a:off x="0" y="1196975"/>
            <a:ext cx="5619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5" descr="7037496-dettagli-architettonici-della-facciata-del-duomo--siena-toscana-italia-il-duomo-di-siena-che-fu-co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000500"/>
            <a:ext cx="3819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42"/>
          <p:cNvSpPr>
            <a:spLocks noChangeArrowheads="1"/>
          </p:cNvSpPr>
          <p:nvPr/>
        </p:nvSpPr>
        <p:spPr bwMode="auto">
          <a:xfrm>
            <a:off x="6011863" y="26368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0" name="AutoShape 43"/>
          <p:cNvSpPr>
            <a:spLocks noChangeArrowheads="1"/>
          </p:cNvSpPr>
          <p:nvPr/>
        </p:nvSpPr>
        <p:spPr bwMode="auto">
          <a:xfrm>
            <a:off x="5219700" y="3284538"/>
            <a:ext cx="2306638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Firenze</a:t>
            </a:r>
          </a:p>
        </p:txBody>
      </p:sp>
      <p:pic>
        <p:nvPicPr>
          <p:cNvPr id="21511" name="Picture 45" descr="giotto-s-bell-tower-campan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 l="36398" t="20279" r="356" b="4327"/>
          <a:stretch>
            <a:fillRect/>
          </a:stretch>
        </p:blipFill>
        <p:spPr bwMode="auto">
          <a:xfrm>
            <a:off x="2339975" y="836613"/>
            <a:ext cx="64087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1" descr="http://www.viaggero.it/italia/toscana/slider-siena/img/duomo-si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87137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val 22"/>
          <p:cNvSpPr>
            <a:spLocks noChangeArrowheads="1"/>
          </p:cNvSpPr>
          <p:nvPr/>
        </p:nvSpPr>
        <p:spPr bwMode="auto">
          <a:xfrm>
            <a:off x="6156325" y="34290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2533" name="Picture 25" descr="img4e08b1d78f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836613"/>
            <a:ext cx="403225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sien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6088" y="0"/>
            <a:ext cx="36179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23"/>
          <p:cNvSpPr>
            <a:spLocks noChangeArrowheads="1"/>
          </p:cNvSpPr>
          <p:nvPr/>
        </p:nvSpPr>
        <p:spPr bwMode="auto">
          <a:xfrm>
            <a:off x="4284663" y="3789363"/>
            <a:ext cx="2306637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Siena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117</Words>
  <Application>Microsoft Office PowerPoint</Application>
  <PresentationFormat>Presentazione su schermo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Struttura predefinita</vt:lpstr>
      <vt:lpstr>Pisa, Italy</vt:lpstr>
      <vt:lpstr>Where is Pisa</vt:lpstr>
      <vt:lpstr>Flight connections (How to get there)</vt:lpstr>
      <vt:lpstr>A city of academic and scientific tradition</vt:lpstr>
      <vt:lpstr>With lots of events in June …</vt:lpstr>
      <vt:lpstr>Train connections …</vt:lpstr>
      <vt:lpstr>Dolci colline…</vt:lpstr>
      <vt:lpstr>Diapositiva 8</vt:lpstr>
      <vt:lpstr>Diapositiva 9</vt:lpstr>
      <vt:lpstr>Diapositiva 10</vt:lpstr>
      <vt:lpstr>Diapositiva 11</vt:lpstr>
      <vt:lpstr>Diapositiva 12</vt:lpstr>
      <vt:lpstr>Diapositiva 13</vt:lpstr>
      <vt:lpstr>and, of course good wines and food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Marco Di Natale</cp:lastModifiedBy>
  <cp:revision>9</cp:revision>
  <dcterms:created xsi:type="dcterms:W3CDTF">2013-06-19T16:41:46Z</dcterms:created>
  <dcterms:modified xsi:type="dcterms:W3CDTF">2016-07-13T18:25:11Z</dcterms:modified>
</cp:coreProperties>
</file>